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5"/>
  </p:notesMasterIdLst>
  <p:handoutMasterIdLst>
    <p:handoutMasterId r:id="rId136"/>
  </p:handoutMasterIdLst>
  <p:sldIdLst>
    <p:sldId id="278" r:id="rId2"/>
    <p:sldId id="261" r:id="rId3"/>
    <p:sldId id="288" r:id="rId4"/>
    <p:sldId id="290" r:id="rId5"/>
    <p:sldId id="279" r:id="rId6"/>
    <p:sldId id="280" r:id="rId7"/>
    <p:sldId id="286" r:id="rId8"/>
    <p:sldId id="287" r:id="rId9"/>
    <p:sldId id="281" r:id="rId10"/>
    <p:sldId id="283" r:id="rId11"/>
    <p:sldId id="291" r:id="rId12"/>
    <p:sldId id="293" r:id="rId13"/>
    <p:sldId id="294" r:id="rId14"/>
    <p:sldId id="292" r:id="rId15"/>
    <p:sldId id="306" r:id="rId16"/>
    <p:sldId id="295" r:id="rId17"/>
    <p:sldId id="307" r:id="rId18"/>
    <p:sldId id="316" r:id="rId19"/>
    <p:sldId id="297" r:id="rId20"/>
    <p:sldId id="298" r:id="rId21"/>
    <p:sldId id="299" r:id="rId22"/>
    <p:sldId id="300" r:id="rId23"/>
    <p:sldId id="301" r:id="rId24"/>
    <p:sldId id="303" r:id="rId25"/>
    <p:sldId id="304" r:id="rId26"/>
    <p:sldId id="305" r:id="rId27"/>
    <p:sldId id="308" r:id="rId28"/>
    <p:sldId id="317" r:id="rId29"/>
    <p:sldId id="309" r:id="rId30"/>
    <p:sldId id="310" r:id="rId31"/>
    <p:sldId id="311" r:id="rId32"/>
    <p:sldId id="312" r:id="rId33"/>
    <p:sldId id="313" r:id="rId34"/>
    <p:sldId id="314" r:id="rId35"/>
    <p:sldId id="315" r:id="rId36"/>
    <p:sldId id="318" r:id="rId37"/>
    <p:sldId id="319" r:id="rId38"/>
    <p:sldId id="320" r:id="rId39"/>
    <p:sldId id="321" r:id="rId40"/>
    <p:sldId id="322" r:id="rId41"/>
    <p:sldId id="323" r:id="rId42"/>
    <p:sldId id="324" r:id="rId43"/>
    <p:sldId id="325" r:id="rId44"/>
    <p:sldId id="406" r:id="rId45"/>
    <p:sldId id="407" r:id="rId46"/>
    <p:sldId id="408" r:id="rId47"/>
    <p:sldId id="409" r:id="rId48"/>
    <p:sldId id="410" r:id="rId49"/>
    <p:sldId id="411" r:id="rId50"/>
    <p:sldId id="412" r:id="rId51"/>
    <p:sldId id="413" r:id="rId52"/>
    <p:sldId id="326" r:id="rId53"/>
    <p:sldId id="327" r:id="rId54"/>
    <p:sldId id="284" r:id="rId55"/>
    <p:sldId id="328" r:id="rId56"/>
    <p:sldId id="329" r:id="rId57"/>
    <p:sldId id="330" r:id="rId58"/>
    <p:sldId id="331" r:id="rId59"/>
    <p:sldId id="332" r:id="rId60"/>
    <p:sldId id="333" r:id="rId61"/>
    <p:sldId id="334" r:id="rId62"/>
    <p:sldId id="349" r:id="rId63"/>
    <p:sldId id="344" r:id="rId64"/>
    <p:sldId id="345" r:id="rId65"/>
    <p:sldId id="346" r:id="rId66"/>
    <p:sldId id="347" r:id="rId67"/>
    <p:sldId id="348" r:id="rId68"/>
    <p:sldId id="335" r:id="rId69"/>
    <p:sldId id="336" r:id="rId70"/>
    <p:sldId id="337" r:id="rId71"/>
    <p:sldId id="338" r:id="rId72"/>
    <p:sldId id="339" r:id="rId73"/>
    <p:sldId id="340" r:id="rId74"/>
    <p:sldId id="341" r:id="rId75"/>
    <p:sldId id="342" r:id="rId76"/>
    <p:sldId id="343" r:id="rId77"/>
    <p:sldId id="350" r:id="rId78"/>
    <p:sldId id="351" r:id="rId79"/>
    <p:sldId id="352" r:id="rId80"/>
    <p:sldId id="353" r:id="rId81"/>
    <p:sldId id="354" r:id="rId82"/>
    <p:sldId id="355" r:id="rId83"/>
    <p:sldId id="356" r:id="rId84"/>
    <p:sldId id="357" r:id="rId85"/>
    <p:sldId id="358" r:id="rId86"/>
    <p:sldId id="361" r:id="rId87"/>
    <p:sldId id="362" r:id="rId88"/>
    <p:sldId id="363" r:id="rId89"/>
    <p:sldId id="359" r:id="rId90"/>
    <p:sldId id="364" r:id="rId91"/>
    <p:sldId id="365" r:id="rId92"/>
    <p:sldId id="366" r:id="rId93"/>
    <p:sldId id="367" r:id="rId94"/>
    <p:sldId id="368" r:id="rId95"/>
    <p:sldId id="369" r:id="rId96"/>
    <p:sldId id="370" r:id="rId97"/>
    <p:sldId id="371" r:id="rId98"/>
    <p:sldId id="372" r:id="rId99"/>
    <p:sldId id="373" r:id="rId100"/>
    <p:sldId id="374" r:id="rId101"/>
    <p:sldId id="375" r:id="rId102"/>
    <p:sldId id="376" r:id="rId103"/>
    <p:sldId id="377" r:id="rId104"/>
    <p:sldId id="378" r:id="rId105"/>
    <p:sldId id="379" r:id="rId106"/>
    <p:sldId id="380" r:id="rId107"/>
    <p:sldId id="384" r:id="rId108"/>
    <p:sldId id="385" r:id="rId109"/>
    <p:sldId id="386" r:id="rId110"/>
    <p:sldId id="387" r:id="rId111"/>
    <p:sldId id="388" r:id="rId112"/>
    <p:sldId id="389" r:id="rId113"/>
    <p:sldId id="383" r:id="rId114"/>
    <p:sldId id="391" r:id="rId115"/>
    <p:sldId id="392" r:id="rId116"/>
    <p:sldId id="393" r:id="rId117"/>
    <p:sldId id="394" r:id="rId118"/>
    <p:sldId id="395" r:id="rId119"/>
    <p:sldId id="396" r:id="rId120"/>
    <p:sldId id="381" r:id="rId121"/>
    <p:sldId id="397" r:id="rId122"/>
    <p:sldId id="399" r:id="rId123"/>
    <p:sldId id="400" r:id="rId124"/>
    <p:sldId id="401" r:id="rId125"/>
    <p:sldId id="402" r:id="rId126"/>
    <p:sldId id="403" r:id="rId127"/>
    <p:sldId id="382" r:id="rId128"/>
    <p:sldId id="398" r:id="rId129"/>
    <p:sldId id="404" r:id="rId130"/>
    <p:sldId id="405" r:id="rId131"/>
    <p:sldId id="390" r:id="rId132"/>
    <p:sldId id="414" r:id="rId133"/>
    <p:sldId id="285" r:id="rId134"/>
  </p:sldIdLst>
  <p:sldSz cx="9144000" cy="6858000" type="screen4x3"/>
  <p:notesSz cx="6858000" cy="9144000"/>
  <p:defaultTextStyle>
    <a:defPPr>
      <a:defRPr lang="fr-FR"/>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521415D9-36F7-43E2-AB2F-B90AF26B5E84}">
      <p14:sectionLst xmlns:p14="http://schemas.microsoft.com/office/powerpoint/2010/main">
        <p14:section name="Section par défaut" id="{B58E23FC-4576-4BCB-B673-C8234635BF60}">
          <p14:sldIdLst>
            <p14:sldId id="278"/>
            <p14:sldId id="261"/>
            <p14:sldId id="288"/>
            <p14:sldId id="290"/>
            <p14:sldId id="279"/>
            <p14:sldId id="280"/>
            <p14:sldId id="286"/>
            <p14:sldId id="287"/>
            <p14:sldId id="281"/>
            <p14:sldId id="283"/>
            <p14:sldId id="291"/>
            <p14:sldId id="293"/>
            <p14:sldId id="294"/>
            <p14:sldId id="292"/>
            <p14:sldId id="306"/>
            <p14:sldId id="295"/>
            <p14:sldId id="307"/>
            <p14:sldId id="316"/>
            <p14:sldId id="297"/>
            <p14:sldId id="298"/>
            <p14:sldId id="299"/>
            <p14:sldId id="300"/>
            <p14:sldId id="301"/>
            <p14:sldId id="303"/>
            <p14:sldId id="304"/>
            <p14:sldId id="305"/>
            <p14:sldId id="308"/>
            <p14:sldId id="317"/>
            <p14:sldId id="309"/>
            <p14:sldId id="310"/>
            <p14:sldId id="311"/>
            <p14:sldId id="312"/>
            <p14:sldId id="313"/>
            <p14:sldId id="314"/>
            <p14:sldId id="315"/>
            <p14:sldId id="318"/>
            <p14:sldId id="319"/>
            <p14:sldId id="320"/>
            <p14:sldId id="321"/>
            <p14:sldId id="322"/>
            <p14:sldId id="323"/>
            <p14:sldId id="324"/>
            <p14:sldId id="325"/>
            <p14:sldId id="406"/>
            <p14:sldId id="407"/>
            <p14:sldId id="408"/>
            <p14:sldId id="409"/>
            <p14:sldId id="410"/>
            <p14:sldId id="411"/>
            <p14:sldId id="412"/>
            <p14:sldId id="413"/>
            <p14:sldId id="326"/>
            <p14:sldId id="327"/>
            <p14:sldId id="284"/>
            <p14:sldId id="328"/>
            <p14:sldId id="329"/>
            <p14:sldId id="330"/>
            <p14:sldId id="331"/>
            <p14:sldId id="332"/>
            <p14:sldId id="333"/>
            <p14:sldId id="334"/>
            <p14:sldId id="349"/>
            <p14:sldId id="344"/>
            <p14:sldId id="345"/>
            <p14:sldId id="346"/>
            <p14:sldId id="347"/>
            <p14:sldId id="348"/>
            <p14:sldId id="335"/>
            <p14:sldId id="336"/>
            <p14:sldId id="337"/>
            <p14:sldId id="338"/>
            <p14:sldId id="339"/>
            <p14:sldId id="340"/>
            <p14:sldId id="341"/>
            <p14:sldId id="342"/>
            <p14:sldId id="343"/>
            <p14:sldId id="350"/>
            <p14:sldId id="351"/>
            <p14:sldId id="352"/>
            <p14:sldId id="353"/>
            <p14:sldId id="354"/>
            <p14:sldId id="355"/>
            <p14:sldId id="356"/>
            <p14:sldId id="357"/>
            <p14:sldId id="358"/>
            <p14:sldId id="361"/>
            <p14:sldId id="362"/>
            <p14:sldId id="363"/>
            <p14:sldId id="359"/>
            <p14:sldId id="364"/>
            <p14:sldId id="365"/>
            <p14:sldId id="366"/>
            <p14:sldId id="367"/>
            <p14:sldId id="368"/>
            <p14:sldId id="369"/>
            <p14:sldId id="370"/>
            <p14:sldId id="371"/>
            <p14:sldId id="372"/>
            <p14:sldId id="373"/>
            <p14:sldId id="374"/>
            <p14:sldId id="375"/>
            <p14:sldId id="376"/>
            <p14:sldId id="377"/>
            <p14:sldId id="378"/>
            <p14:sldId id="379"/>
            <p14:sldId id="380"/>
            <p14:sldId id="384"/>
            <p14:sldId id="385"/>
            <p14:sldId id="386"/>
            <p14:sldId id="387"/>
            <p14:sldId id="388"/>
            <p14:sldId id="389"/>
            <p14:sldId id="383"/>
            <p14:sldId id="391"/>
            <p14:sldId id="392"/>
            <p14:sldId id="393"/>
            <p14:sldId id="394"/>
            <p14:sldId id="395"/>
            <p14:sldId id="396"/>
            <p14:sldId id="381"/>
            <p14:sldId id="397"/>
            <p14:sldId id="399"/>
            <p14:sldId id="400"/>
            <p14:sldId id="401"/>
            <p14:sldId id="402"/>
            <p14:sldId id="403"/>
            <p14:sldId id="382"/>
            <p14:sldId id="398"/>
            <p14:sldId id="404"/>
            <p14:sldId id="405"/>
            <p14:sldId id="390"/>
            <p14:sldId id="414"/>
          </p14:sldIdLst>
        </p14:section>
        <p14:section name="Annexes" id="{53AECB36-F231-47D1-B4DE-B9F8AE89326A}">
          <p14:sldIdLst>
            <p14:sldId id="28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A1F0"/>
    <a:srgbClr val="CEBB2B"/>
    <a:srgbClr val="6AA517"/>
    <a:srgbClr val="7F7F7F"/>
    <a:srgbClr val="A6A6A6"/>
    <a:srgbClr val="53314D"/>
    <a:srgbClr val="D44943"/>
    <a:srgbClr val="506772"/>
    <a:srgbClr val="BFBFBF"/>
    <a:srgbClr val="B4B4B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71" autoAdjust="0"/>
  </p:normalViewPr>
  <p:slideViewPr>
    <p:cSldViewPr snapToGrid="0" snapToObjects="1">
      <p:cViewPr varScale="1">
        <p:scale>
          <a:sx n="99" d="100"/>
          <a:sy n="99" d="100"/>
        </p:scale>
        <p:origin x="7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56" d="100"/>
          <a:sy n="56" d="100"/>
        </p:scale>
        <p:origin x="-2874"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BCBF052C-9130-4843-94D1-694499469EC1}" type="datetime1">
              <a:rPr lang="fr-FR" smtClean="0"/>
              <a:t>16/03/2017</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A9FE7252-DE4A-D545-ADD1-24DBA9118136}" type="slidenum">
              <a:rPr lang="fr-FR"/>
              <a:pPr>
                <a:defRPr/>
              </a:pPr>
              <a:t>‹N°›</a:t>
            </a:fld>
            <a:endParaRPr lang="fr-FR"/>
          </a:p>
        </p:txBody>
      </p:sp>
    </p:spTree>
    <p:extLst>
      <p:ext uri="{BB962C8B-B14F-4D97-AF65-F5344CB8AC3E}">
        <p14:creationId xmlns:p14="http://schemas.microsoft.com/office/powerpoint/2010/main" val="340200509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E3EC4B29-05A1-2141-99DB-46AF4C3C0A24}" type="datetime1">
              <a:rPr lang="fr-FR" smtClean="0"/>
              <a:t>16/03/2017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5CD33D9E-F81E-0740-9DEF-F2B5F5915523}" type="slidenum">
              <a:rPr lang="fr-FR"/>
              <a:pPr>
                <a:defRPr/>
              </a:pPr>
              <a:t>‹N°›</a:t>
            </a:fld>
            <a:endParaRPr lang="fr-FR"/>
          </a:p>
        </p:txBody>
      </p:sp>
    </p:spTree>
    <p:extLst>
      <p:ext uri="{BB962C8B-B14F-4D97-AF65-F5344CB8AC3E}">
        <p14:creationId xmlns:p14="http://schemas.microsoft.com/office/powerpoint/2010/main" val="2025036798"/>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fontAlgn="base">
      <a:spcBef>
        <a:spcPct val="30000"/>
      </a:spcBef>
      <a:spcAft>
        <a:spcPct val="0"/>
      </a:spcAft>
      <a:defRPr sz="1200" kern="1200">
        <a:solidFill>
          <a:schemeClr val="tx1"/>
        </a:solidFill>
        <a:latin typeface="+mn-lt"/>
        <a:ea typeface="ＭＳ Ｐゴシック" charset="0"/>
        <a:cs typeface="+mn-cs"/>
      </a:defRPr>
    </a:lvl2pPr>
    <a:lvl3pPr marL="914400" algn="l" defTabSz="457200" rtl="0" fontAlgn="base">
      <a:spcBef>
        <a:spcPct val="30000"/>
      </a:spcBef>
      <a:spcAft>
        <a:spcPct val="0"/>
      </a:spcAft>
      <a:defRPr sz="1200" kern="1200">
        <a:solidFill>
          <a:schemeClr val="tx1"/>
        </a:solidFill>
        <a:latin typeface="+mn-lt"/>
        <a:ea typeface="ＭＳ Ｐゴシック" charset="0"/>
        <a:cs typeface="+mn-cs"/>
      </a:defRPr>
    </a:lvl3pPr>
    <a:lvl4pPr marL="1371600" algn="l" defTabSz="457200" rtl="0" fontAlgn="base">
      <a:spcBef>
        <a:spcPct val="30000"/>
      </a:spcBef>
      <a:spcAft>
        <a:spcPct val="0"/>
      </a:spcAft>
      <a:defRPr sz="1200" kern="1200">
        <a:solidFill>
          <a:schemeClr val="tx1"/>
        </a:solidFill>
        <a:latin typeface="+mn-lt"/>
        <a:ea typeface="ＭＳ Ｐゴシック" charset="0"/>
        <a:cs typeface="+mn-cs"/>
      </a:defRPr>
    </a:lvl4pPr>
    <a:lvl5pPr marL="1828800" algn="l" defTabSz="457200" rtl="0" fontAlgn="base">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21AF5C1B-2B52-4685-AB9A-4E733FC49A6A}" type="slidenum">
              <a:rPr lang="fr-FR" smtClean="0"/>
              <a:pPr>
                <a:defRPr/>
              </a:pPr>
              <a:t>133</a:t>
            </a:fld>
            <a:endParaRPr lang="fr-FR" dirty="0"/>
          </a:p>
        </p:txBody>
      </p:sp>
    </p:spTree>
    <p:extLst>
      <p:ext uri="{BB962C8B-B14F-4D97-AF65-F5344CB8AC3E}">
        <p14:creationId xmlns:p14="http://schemas.microsoft.com/office/powerpoint/2010/main" val="10279665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8" name="Image 7" descr="Logo MGEN RVB.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190" y="425591"/>
            <a:ext cx="1492606" cy="1491242"/>
          </a:xfrm>
          <a:prstGeom prst="rect">
            <a:avLst/>
          </a:prstGeom>
        </p:spPr>
      </p:pic>
      <p:sp>
        <p:nvSpPr>
          <p:cNvPr id="9" name="Espace réservé de la date 3"/>
          <p:cNvSpPr txBox="1">
            <a:spLocks/>
          </p:cNvSpPr>
          <p:nvPr userDrawn="1"/>
        </p:nvSpPr>
        <p:spPr>
          <a:xfrm>
            <a:off x="6109490" y="226363"/>
            <a:ext cx="2889421" cy="538341"/>
          </a:xfrm>
          <a:prstGeom prst="rect">
            <a:avLst/>
          </a:prstGeom>
        </p:spPr>
        <p:txBody>
          <a:bodyPr vert="horz" lIns="91440" tIns="45720" rIns="91440" bIns="45720" rtlCol="0" anchor="ctr"/>
          <a:lstStyle>
            <a:defPPr>
              <a:defRPr lang="fr-FR"/>
            </a:defPPr>
            <a:lvl1pPr algn="l" defTabSz="457200" rtl="0" fontAlgn="auto">
              <a:spcBef>
                <a:spcPts val="0"/>
              </a:spcBef>
              <a:spcAft>
                <a:spcPts val="0"/>
              </a:spcAft>
              <a:defRPr sz="900" kern="1200" smtClean="0">
                <a:solidFill>
                  <a:srgbClr val="FFFFFF"/>
                </a:solidFill>
                <a:latin typeface="+mn-lt"/>
                <a:ea typeface="+mn-ea"/>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lgn="r">
              <a:defRPr/>
            </a:pPr>
            <a:r>
              <a:rPr lang="fr-FR" sz="1800" dirty="0">
                <a:solidFill>
                  <a:srgbClr val="6AA517"/>
                </a:solidFill>
              </a:rPr>
              <a:t>MGEN Technologies</a:t>
            </a:r>
          </a:p>
        </p:txBody>
      </p:sp>
      <p:sp>
        <p:nvSpPr>
          <p:cNvPr id="19" name="Titre 1"/>
          <p:cNvSpPr>
            <a:spLocks noGrp="1"/>
          </p:cNvSpPr>
          <p:nvPr>
            <p:ph type="title" hasCustomPrompt="1"/>
          </p:nvPr>
        </p:nvSpPr>
        <p:spPr>
          <a:xfrm>
            <a:off x="2824163" y="2995613"/>
            <a:ext cx="3389312" cy="825500"/>
          </a:xfrm>
        </p:spPr>
        <p:txBody>
          <a:bodyPr rtlCol="0" anchor="t"/>
          <a:lstStyle>
            <a:lvl1pPr algn="ctr">
              <a:defRPr sz="2800">
                <a:solidFill>
                  <a:srgbClr val="6AA517"/>
                </a:solidFill>
              </a:defRPr>
            </a:lvl1pPr>
          </a:lstStyle>
          <a:p>
            <a:pPr fontAlgn="auto">
              <a:spcAft>
                <a:spcPts val="0"/>
              </a:spcAft>
              <a:defRPr/>
            </a:pPr>
            <a:r>
              <a:rPr lang="fr-FR" dirty="0">
                <a:ea typeface="+mj-ea"/>
                <a:cs typeface="+mj-cs"/>
              </a:rPr>
              <a:t>TITRE DU DOCUMENT</a:t>
            </a:r>
          </a:p>
        </p:txBody>
      </p:sp>
      <p:sp>
        <p:nvSpPr>
          <p:cNvPr id="35" name="Espace réservé du texte 2"/>
          <p:cNvSpPr>
            <a:spLocks noGrp="1"/>
          </p:cNvSpPr>
          <p:nvPr>
            <p:ph type="body" idx="1" hasCustomPrompt="1"/>
          </p:nvPr>
        </p:nvSpPr>
        <p:spPr>
          <a:xfrm>
            <a:off x="2824163" y="3945314"/>
            <a:ext cx="3390662" cy="698354"/>
          </a:xfrm>
        </p:spPr>
        <p:txBody>
          <a:bodyPr anchor="b">
            <a:noAutofit/>
          </a:bodyPr>
          <a:lstStyle>
            <a:lvl1pPr marL="0" indent="0" algn="ctr">
              <a:buNone/>
              <a:defRPr sz="2000">
                <a:solidFill>
                  <a:schemeClr val="bg1">
                    <a:lumMod val="6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du document</a:t>
            </a:r>
          </a:p>
        </p:txBody>
      </p:sp>
    </p:spTree>
    <p:extLst>
      <p:ext uri="{BB962C8B-B14F-4D97-AF65-F5344CB8AC3E}">
        <p14:creationId xmlns:p14="http://schemas.microsoft.com/office/powerpoint/2010/main" val="2162327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2164348" y="2793040"/>
            <a:ext cx="4599243" cy="825049"/>
          </a:xfrm>
        </p:spPr>
        <p:txBody>
          <a:bodyPr anchor="t">
            <a:noAutofit/>
          </a:bodyPr>
          <a:lstStyle>
            <a:lvl1pPr algn="ctr">
              <a:defRPr sz="2800" b="0" cap="all">
                <a:solidFill>
                  <a:srgbClr val="6AA517"/>
                </a:solidFill>
              </a:defRPr>
            </a:lvl1pPr>
          </a:lstStyle>
          <a:p>
            <a:r>
              <a:rPr lang="fr-FR" dirty="0"/>
              <a:t>Cliquez et modifiez</a:t>
            </a:r>
            <a:br>
              <a:rPr lang="fr-FR" dirty="0"/>
            </a:br>
            <a:r>
              <a:rPr lang="fr-FR" dirty="0"/>
              <a:t>le titre</a:t>
            </a:r>
          </a:p>
        </p:txBody>
      </p:sp>
      <p:sp>
        <p:nvSpPr>
          <p:cNvPr id="3" name="Espace réservé du texte 2"/>
          <p:cNvSpPr>
            <a:spLocks noGrp="1"/>
          </p:cNvSpPr>
          <p:nvPr>
            <p:ph type="body" idx="1"/>
          </p:nvPr>
        </p:nvSpPr>
        <p:spPr>
          <a:xfrm>
            <a:off x="2823498" y="3858607"/>
            <a:ext cx="3390662" cy="698354"/>
          </a:xfrm>
        </p:spPr>
        <p:txBody>
          <a:bodyPr anchor="b">
            <a:noAutofit/>
          </a:bodyPr>
          <a:lstStyle>
            <a:lvl1pPr marL="0" indent="0" algn="ctr">
              <a:buNone/>
              <a:defRPr sz="2000">
                <a:solidFill>
                  <a:schemeClr val="bg1">
                    <a:lumMod val="6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Modifier les styles du texte du masque</a:t>
            </a:r>
          </a:p>
        </p:txBody>
      </p:sp>
      <p:sp>
        <p:nvSpPr>
          <p:cNvPr id="21" name="Espace réservé de la date 3"/>
          <p:cNvSpPr>
            <a:spLocks noGrp="1"/>
          </p:cNvSpPr>
          <p:nvPr>
            <p:ph type="dt" sz="half" idx="2"/>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6AA517"/>
                </a:solidFill>
                <a:latin typeface="+mn-lt"/>
                <a:ea typeface="+mn-ea"/>
                <a:cs typeface="+mn-cs"/>
              </a:defRPr>
            </a:lvl1pPr>
          </a:lstStyle>
          <a:p>
            <a:pPr>
              <a:defRPr/>
            </a:pPr>
            <a:r>
              <a:rPr lang="fr-FR"/>
              <a:t>16/03/2017</a:t>
            </a:r>
            <a:endParaRPr lang="fr-FR" dirty="0"/>
          </a:p>
        </p:txBody>
      </p:sp>
      <p:sp>
        <p:nvSpPr>
          <p:cNvPr id="22" name="Espace réservé du pied de page 4"/>
          <p:cNvSpPr>
            <a:spLocks noGrp="1"/>
          </p:cNvSpPr>
          <p:nvPr>
            <p:ph type="ftr" sz="quarter" idx="3"/>
          </p:nvPr>
        </p:nvSpPr>
        <p:spPr>
          <a:xfrm>
            <a:off x="3124200" y="6235986"/>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chemeClr val="bg1">
                    <a:lumMod val="50000"/>
                  </a:schemeClr>
                </a:solidFill>
                <a:latin typeface="+mn-lt"/>
                <a:ea typeface="+mn-ea"/>
                <a:cs typeface="+mn-cs"/>
              </a:defRPr>
            </a:lvl1pPr>
          </a:lstStyle>
          <a:p>
            <a:pPr>
              <a:defRPr/>
            </a:pPr>
            <a:r>
              <a:rPr lang="fr-FR"/>
              <a:t>Formation ORPER – Projet YSEOP</a:t>
            </a:r>
            <a:endParaRPr lang="fr-FR" dirty="0"/>
          </a:p>
        </p:txBody>
      </p:sp>
      <p:sp>
        <p:nvSpPr>
          <p:cNvPr id="23" name="Espace réservé du numéro de diapositive 5"/>
          <p:cNvSpPr>
            <a:spLocks noGrp="1"/>
          </p:cNvSpPr>
          <p:nvPr>
            <p:ph type="sldNum" sz="quarter" idx="4"/>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bg1">
                    <a:lumMod val="50000"/>
                  </a:schemeClr>
                </a:solidFill>
                <a:latin typeface="+mn-lt"/>
                <a:ea typeface="+mn-ea"/>
                <a:cs typeface="+mn-cs"/>
              </a:defRPr>
            </a:lvl1pPr>
          </a:lstStyle>
          <a:p>
            <a:pPr>
              <a:defRPr/>
            </a:pPr>
            <a:fld id="{12216186-C44C-154D-A70D-CA4C64A89F65}" type="slidenum">
              <a:rPr lang="fr-FR" smtClean="0"/>
              <a:pPr>
                <a:defRPr/>
              </a:pPr>
              <a:t>‹N°›</a:t>
            </a:fld>
            <a:endParaRPr lang="fr-FR" dirty="0"/>
          </a:p>
        </p:txBody>
      </p:sp>
      <p:sp>
        <p:nvSpPr>
          <p:cNvPr id="24" name="Espace réservé de la date 3"/>
          <p:cNvSpPr txBox="1">
            <a:spLocks/>
          </p:cNvSpPr>
          <p:nvPr userDrawn="1"/>
        </p:nvSpPr>
        <p:spPr>
          <a:xfrm>
            <a:off x="1044465" y="6235986"/>
            <a:ext cx="1188607" cy="365125"/>
          </a:xfrm>
          <a:prstGeom prst="rect">
            <a:avLst/>
          </a:prstGeom>
        </p:spPr>
        <p:txBody>
          <a:bodyPr vert="horz" lIns="91440" tIns="45720" rIns="91440" bIns="45720" rtlCol="0" anchor="ctr"/>
          <a:lstStyle>
            <a:defPPr>
              <a:defRPr lang="fr-FR"/>
            </a:defPPr>
            <a:lvl1pPr algn="l" defTabSz="457200" rtl="0" fontAlgn="auto">
              <a:spcBef>
                <a:spcPts val="0"/>
              </a:spcBef>
              <a:spcAft>
                <a:spcPts val="0"/>
              </a:spcAft>
              <a:defRPr sz="900" kern="1200" smtClean="0">
                <a:solidFill>
                  <a:srgbClr val="FFFFFF"/>
                </a:solidFill>
                <a:latin typeface="+mn-lt"/>
                <a:ea typeface="+mn-ea"/>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defRPr/>
            </a:pPr>
            <a:r>
              <a:rPr lang="fr-FR" dirty="0">
                <a:solidFill>
                  <a:srgbClr val="6AA517"/>
                </a:solidFill>
              </a:rPr>
              <a:t>MGEN Technologies</a:t>
            </a:r>
          </a:p>
        </p:txBody>
      </p:sp>
    </p:spTree>
    <p:extLst>
      <p:ext uri="{BB962C8B-B14F-4D97-AF65-F5344CB8AC3E}">
        <p14:creationId xmlns:p14="http://schemas.microsoft.com/office/powerpoint/2010/main" val="3391264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lvl4pPr>
              <a:defRPr sz="1200"/>
            </a:lvl4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8" name="Espace réservé de la date 7"/>
          <p:cNvSpPr>
            <a:spLocks noGrp="1"/>
          </p:cNvSpPr>
          <p:nvPr>
            <p:ph type="dt" sz="half" idx="10"/>
          </p:nvPr>
        </p:nvSpPr>
        <p:spPr/>
        <p:txBody>
          <a:bodyPr/>
          <a:lstStyle/>
          <a:p>
            <a:pPr>
              <a:defRPr/>
            </a:pPr>
            <a:r>
              <a:rPr lang="fr-FR"/>
              <a:t>16/03/2017</a:t>
            </a:r>
            <a:endParaRPr lang="fr-FR" dirty="0"/>
          </a:p>
        </p:txBody>
      </p:sp>
      <p:sp>
        <p:nvSpPr>
          <p:cNvPr id="9" name="Espace réservé du pied de page 8"/>
          <p:cNvSpPr>
            <a:spLocks noGrp="1"/>
          </p:cNvSpPr>
          <p:nvPr>
            <p:ph type="ftr" sz="quarter" idx="11"/>
          </p:nvPr>
        </p:nvSpPr>
        <p:spPr/>
        <p:txBody>
          <a:bodyPr/>
          <a:lstStyle/>
          <a:p>
            <a:pPr>
              <a:defRPr/>
            </a:pPr>
            <a:r>
              <a:rPr lang="fr-FR" dirty="0"/>
              <a:t>Formation ORPER – Projet YSEOP</a:t>
            </a:r>
          </a:p>
        </p:txBody>
      </p:sp>
      <p:sp>
        <p:nvSpPr>
          <p:cNvPr id="10" name="Espace réservé du numéro de diapositive 9"/>
          <p:cNvSpPr>
            <a:spLocks noGrp="1"/>
          </p:cNvSpPr>
          <p:nvPr>
            <p:ph type="sldNum" sz="quarter" idx="12"/>
          </p:nvPr>
        </p:nvSpPr>
        <p:spPr/>
        <p:txBody>
          <a:bodyPr/>
          <a:lstStyle/>
          <a:p>
            <a:pPr>
              <a:defRPr/>
            </a:pPr>
            <a:fld id="{12216186-C44C-154D-A70D-CA4C64A89F65}" type="slidenum">
              <a:rPr lang="fr-FR" smtClean="0"/>
              <a:pPr>
                <a:defRPr/>
              </a:pPr>
              <a:t>‹N°›</a:t>
            </a:fld>
            <a:endParaRPr lang="fr-FR" dirty="0"/>
          </a:p>
        </p:txBody>
      </p:sp>
      <p:sp>
        <p:nvSpPr>
          <p:cNvPr id="14" name="Titre 13"/>
          <p:cNvSpPr>
            <a:spLocks noGrp="1"/>
          </p:cNvSpPr>
          <p:nvPr>
            <p:ph type="title"/>
          </p:nvPr>
        </p:nvSpPr>
        <p:spPr/>
        <p:txBody>
          <a:bodyPr/>
          <a:lstStyle>
            <a:lvl1pPr>
              <a:defRPr sz="2000"/>
            </a:lvl1pPr>
          </a:lstStyle>
          <a:p>
            <a:r>
              <a:rPr lang="fr-FR" dirty="0"/>
              <a:t>Modifiez le style du titre</a:t>
            </a:r>
          </a:p>
        </p:txBody>
      </p:sp>
    </p:spTree>
    <p:extLst>
      <p:ext uri="{BB962C8B-B14F-4D97-AF65-F5344CB8AC3E}">
        <p14:creationId xmlns:p14="http://schemas.microsoft.com/office/powerpoint/2010/main" val="13894678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contenu 3"/>
          <p:cNvSpPr>
            <a:spLocks noGrp="1"/>
          </p:cNvSpPr>
          <p:nvPr>
            <p:ph sz="half" idx="2"/>
          </p:nvPr>
        </p:nvSpPr>
        <p:spPr>
          <a:xfrm>
            <a:off x="4648200" y="1600200"/>
            <a:ext cx="4038600" cy="4525963"/>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8" name="Espace réservé de la date 3"/>
          <p:cNvSpPr>
            <a:spLocks noGrp="1"/>
          </p:cNvSpPr>
          <p:nvPr>
            <p:ph type="dt" sz="half" idx="10"/>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FFFFFF"/>
                </a:solidFill>
                <a:latin typeface="+mn-lt"/>
                <a:ea typeface="+mn-ea"/>
                <a:cs typeface="+mn-cs"/>
              </a:defRPr>
            </a:lvl1pPr>
          </a:lstStyle>
          <a:p>
            <a:pPr>
              <a:defRPr/>
            </a:pPr>
            <a:r>
              <a:rPr lang="fr-FR"/>
              <a:t>16/03/2017</a:t>
            </a:r>
            <a:endParaRPr lang="fr-FR" dirty="0"/>
          </a:p>
        </p:txBody>
      </p:sp>
      <p:sp>
        <p:nvSpPr>
          <p:cNvPr id="9" name="Espace réservé du pied de page 4"/>
          <p:cNvSpPr>
            <a:spLocks noGrp="1"/>
          </p:cNvSpPr>
          <p:nvPr>
            <p:ph type="ftr" sz="quarter" idx="3"/>
          </p:nvPr>
        </p:nvSpPr>
        <p:spPr>
          <a:xfrm>
            <a:off x="3124200" y="6235986"/>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rgbClr val="FFFFFF"/>
                </a:solidFill>
                <a:latin typeface="+mn-lt"/>
                <a:ea typeface="+mn-ea"/>
                <a:cs typeface="+mn-cs"/>
              </a:defRPr>
            </a:lvl1pPr>
          </a:lstStyle>
          <a:p>
            <a:pPr>
              <a:defRPr/>
            </a:pPr>
            <a:r>
              <a:rPr lang="fr-FR"/>
              <a:t>Formation ORPER – Projet YSEOP</a:t>
            </a:r>
            <a:endParaRPr lang="fr-FR" dirty="0"/>
          </a:p>
        </p:txBody>
      </p:sp>
      <p:sp>
        <p:nvSpPr>
          <p:cNvPr id="10" name="Espace réservé du numéro de diapositive 5"/>
          <p:cNvSpPr>
            <a:spLocks noGrp="1"/>
          </p:cNvSpPr>
          <p:nvPr>
            <p:ph type="sldNum" sz="quarter" idx="4"/>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rgbClr val="FFFFFF"/>
                </a:solidFill>
                <a:latin typeface="+mn-lt"/>
                <a:ea typeface="+mn-ea"/>
                <a:cs typeface="+mn-cs"/>
              </a:defRPr>
            </a:lvl1pPr>
          </a:lstStyle>
          <a:p>
            <a:pPr>
              <a:defRPr/>
            </a:pPr>
            <a:fld id="{12216186-C44C-154D-A70D-CA4C64A89F65}" type="slidenum">
              <a:rPr lang="fr-FR"/>
              <a:pPr>
                <a:defRPr/>
              </a:pPr>
              <a:t>‹N°›</a:t>
            </a:fld>
            <a:endParaRPr lang="fr-FR" dirty="0"/>
          </a:p>
        </p:txBody>
      </p:sp>
    </p:spTree>
    <p:extLst>
      <p:ext uri="{BB962C8B-B14F-4D97-AF65-F5344CB8AC3E}">
        <p14:creationId xmlns:p14="http://schemas.microsoft.com/office/powerpoint/2010/main" val="4195475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615207"/>
            <a:ext cx="4040188" cy="639762"/>
          </a:xfrm>
        </p:spPr>
        <p:txBody>
          <a:bodyPr anchor="b">
            <a:noAutofit/>
          </a:bodyPr>
          <a:lstStyle>
            <a:lvl1pPr marL="0" indent="0">
              <a:buNone/>
              <a:defRPr sz="2000" b="1">
                <a:solidFill>
                  <a:srgbClr val="6AA517"/>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457200" y="2379919"/>
            <a:ext cx="4040188" cy="3746244"/>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5" name="Espace réservé du texte 4"/>
          <p:cNvSpPr>
            <a:spLocks noGrp="1"/>
          </p:cNvSpPr>
          <p:nvPr>
            <p:ph type="body" sz="quarter" idx="3"/>
          </p:nvPr>
        </p:nvSpPr>
        <p:spPr>
          <a:xfrm>
            <a:off x="4645025" y="1615207"/>
            <a:ext cx="4041775" cy="639762"/>
          </a:xfrm>
        </p:spPr>
        <p:txBody>
          <a:bodyPr anchor="b">
            <a:noAutofit/>
          </a:bodyPr>
          <a:lstStyle>
            <a:lvl1pPr marL="0" indent="0">
              <a:buNone/>
              <a:defRPr sz="2000" b="1">
                <a:solidFill>
                  <a:srgbClr val="6AA517"/>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4645025" y="2379919"/>
            <a:ext cx="4041775" cy="3746244"/>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10" name="Espace réservé de la date 3"/>
          <p:cNvSpPr>
            <a:spLocks noGrp="1"/>
          </p:cNvSpPr>
          <p:nvPr>
            <p:ph type="dt" sz="half" idx="10"/>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FFFFFF"/>
                </a:solidFill>
                <a:latin typeface="+mn-lt"/>
                <a:ea typeface="+mn-ea"/>
                <a:cs typeface="+mn-cs"/>
              </a:defRPr>
            </a:lvl1pPr>
          </a:lstStyle>
          <a:p>
            <a:pPr>
              <a:defRPr/>
            </a:pPr>
            <a:r>
              <a:rPr lang="fr-FR"/>
              <a:t>16/03/2017</a:t>
            </a:r>
            <a:endParaRPr lang="fr-FR" dirty="0"/>
          </a:p>
        </p:txBody>
      </p:sp>
      <p:sp>
        <p:nvSpPr>
          <p:cNvPr id="11" name="Espace réservé du pied de page 4"/>
          <p:cNvSpPr>
            <a:spLocks noGrp="1"/>
          </p:cNvSpPr>
          <p:nvPr>
            <p:ph type="ftr" sz="quarter" idx="11"/>
          </p:nvPr>
        </p:nvSpPr>
        <p:spPr>
          <a:xfrm>
            <a:off x="3124200" y="6235986"/>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rgbClr val="FFFFFF"/>
                </a:solidFill>
                <a:latin typeface="+mn-lt"/>
                <a:ea typeface="+mn-ea"/>
                <a:cs typeface="+mn-cs"/>
              </a:defRPr>
            </a:lvl1pPr>
          </a:lstStyle>
          <a:p>
            <a:pPr>
              <a:defRPr/>
            </a:pPr>
            <a:r>
              <a:rPr lang="fr-FR"/>
              <a:t>Formation ORPER – Projet YSEOP</a:t>
            </a:r>
            <a:endParaRPr lang="fr-FR" dirty="0"/>
          </a:p>
        </p:txBody>
      </p:sp>
      <p:sp>
        <p:nvSpPr>
          <p:cNvPr id="12" name="Espace réservé du numéro de diapositive 5"/>
          <p:cNvSpPr>
            <a:spLocks noGrp="1"/>
          </p:cNvSpPr>
          <p:nvPr>
            <p:ph type="sldNum" sz="quarter" idx="12"/>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rgbClr val="FFFFFF"/>
                </a:solidFill>
                <a:latin typeface="+mn-lt"/>
                <a:ea typeface="+mn-ea"/>
                <a:cs typeface="+mn-cs"/>
              </a:defRPr>
            </a:lvl1pPr>
          </a:lstStyle>
          <a:p>
            <a:pPr>
              <a:defRPr/>
            </a:pPr>
            <a:fld id="{12216186-C44C-154D-A70D-CA4C64A89F65}" type="slidenum">
              <a:rPr lang="fr-FR"/>
              <a:pPr>
                <a:defRPr/>
              </a:pPr>
              <a:t>‹N°›</a:t>
            </a:fld>
            <a:endParaRPr lang="fr-FR" dirty="0"/>
          </a:p>
        </p:txBody>
      </p:sp>
    </p:spTree>
    <p:extLst>
      <p:ext uri="{BB962C8B-B14F-4D97-AF65-F5344CB8AC3E}">
        <p14:creationId xmlns:p14="http://schemas.microsoft.com/office/powerpoint/2010/main" val="3279566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6" name="Espace réservé de la date 3"/>
          <p:cNvSpPr>
            <a:spLocks noGrp="1"/>
          </p:cNvSpPr>
          <p:nvPr>
            <p:ph type="dt" sz="half" idx="2"/>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FFFFFF"/>
                </a:solidFill>
                <a:latin typeface="+mn-lt"/>
                <a:ea typeface="+mn-ea"/>
                <a:cs typeface="+mn-cs"/>
              </a:defRPr>
            </a:lvl1pPr>
          </a:lstStyle>
          <a:p>
            <a:pPr>
              <a:defRPr/>
            </a:pPr>
            <a:r>
              <a:rPr lang="fr-FR"/>
              <a:t>16/03/2017</a:t>
            </a:r>
            <a:endParaRPr lang="fr-FR" dirty="0"/>
          </a:p>
        </p:txBody>
      </p:sp>
      <p:sp>
        <p:nvSpPr>
          <p:cNvPr id="7" name="Espace réservé du pied de page 4"/>
          <p:cNvSpPr>
            <a:spLocks noGrp="1"/>
          </p:cNvSpPr>
          <p:nvPr>
            <p:ph type="ftr" sz="quarter" idx="3"/>
          </p:nvPr>
        </p:nvSpPr>
        <p:spPr>
          <a:xfrm>
            <a:off x="3124200" y="6235986"/>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rgbClr val="FFFFFF"/>
                </a:solidFill>
                <a:latin typeface="+mn-lt"/>
                <a:ea typeface="+mn-ea"/>
                <a:cs typeface="+mn-cs"/>
              </a:defRPr>
            </a:lvl1pPr>
          </a:lstStyle>
          <a:p>
            <a:pPr>
              <a:defRPr/>
            </a:pPr>
            <a:r>
              <a:rPr lang="fr-FR"/>
              <a:t>Formation ORPER – Projet YSEOP</a:t>
            </a:r>
            <a:endParaRPr lang="fr-FR" dirty="0"/>
          </a:p>
        </p:txBody>
      </p:sp>
      <p:sp>
        <p:nvSpPr>
          <p:cNvPr id="8" name="Espace réservé du numéro de diapositive 5"/>
          <p:cNvSpPr>
            <a:spLocks noGrp="1"/>
          </p:cNvSpPr>
          <p:nvPr>
            <p:ph type="sldNum" sz="quarter" idx="4"/>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rgbClr val="FFFFFF"/>
                </a:solidFill>
                <a:latin typeface="+mn-lt"/>
                <a:ea typeface="+mn-ea"/>
                <a:cs typeface="+mn-cs"/>
              </a:defRPr>
            </a:lvl1pPr>
          </a:lstStyle>
          <a:p>
            <a:pPr>
              <a:defRPr/>
            </a:pPr>
            <a:fld id="{12216186-C44C-154D-A70D-CA4C64A89F65}" type="slidenum">
              <a:rPr lang="fr-FR"/>
              <a:pPr>
                <a:defRPr/>
              </a:pPr>
              <a:t>‹N°›</a:t>
            </a:fld>
            <a:endParaRPr lang="fr-FR" dirty="0"/>
          </a:p>
        </p:txBody>
      </p:sp>
    </p:spTree>
    <p:extLst>
      <p:ext uri="{BB962C8B-B14F-4D97-AF65-F5344CB8AC3E}">
        <p14:creationId xmlns:p14="http://schemas.microsoft.com/office/powerpoint/2010/main" val="769004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5" name="Espace réservé de la date 3"/>
          <p:cNvSpPr>
            <a:spLocks noGrp="1"/>
          </p:cNvSpPr>
          <p:nvPr>
            <p:ph type="dt" sz="half" idx="2"/>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FFFFFF"/>
                </a:solidFill>
                <a:latin typeface="+mn-lt"/>
                <a:ea typeface="+mn-ea"/>
                <a:cs typeface="+mn-cs"/>
              </a:defRPr>
            </a:lvl1pPr>
          </a:lstStyle>
          <a:p>
            <a:pPr>
              <a:defRPr/>
            </a:pPr>
            <a:r>
              <a:rPr lang="fr-FR"/>
              <a:t>16/03/2017</a:t>
            </a:r>
            <a:endParaRPr lang="fr-FR" dirty="0"/>
          </a:p>
        </p:txBody>
      </p:sp>
      <p:sp>
        <p:nvSpPr>
          <p:cNvPr id="6" name="Espace réservé du pied de page 4"/>
          <p:cNvSpPr>
            <a:spLocks noGrp="1"/>
          </p:cNvSpPr>
          <p:nvPr>
            <p:ph type="ftr" sz="quarter" idx="3"/>
          </p:nvPr>
        </p:nvSpPr>
        <p:spPr>
          <a:xfrm>
            <a:off x="3124200" y="6235986"/>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rgbClr val="FFFFFF"/>
                </a:solidFill>
                <a:latin typeface="+mn-lt"/>
                <a:ea typeface="+mn-ea"/>
                <a:cs typeface="+mn-cs"/>
              </a:defRPr>
            </a:lvl1pPr>
          </a:lstStyle>
          <a:p>
            <a:pPr>
              <a:defRPr/>
            </a:pPr>
            <a:r>
              <a:rPr lang="fr-FR"/>
              <a:t>Formation ORPER – Projet YSEOP</a:t>
            </a:r>
            <a:endParaRPr lang="fr-FR" dirty="0"/>
          </a:p>
        </p:txBody>
      </p:sp>
      <p:sp>
        <p:nvSpPr>
          <p:cNvPr id="7" name="Espace réservé du numéro de diapositive 5"/>
          <p:cNvSpPr>
            <a:spLocks noGrp="1"/>
          </p:cNvSpPr>
          <p:nvPr>
            <p:ph type="sldNum" sz="quarter" idx="4"/>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rgbClr val="FFFFFF"/>
                </a:solidFill>
                <a:latin typeface="+mn-lt"/>
                <a:ea typeface="+mn-ea"/>
                <a:cs typeface="+mn-cs"/>
              </a:defRPr>
            </a:lvl1pPr>
          </a:lstStyle>
          <a:p>
            <a:pPr>
              <a:defRPr/>
            </a:pPr>
            <a:fld id="{12216186-C44C-154D-A70D-CA4C64A89F65}" type="slidenum">
              <a:rPr lang="fr-FR"/>
              <a:pPr>
                <a:defRPr/>
              </a:pPr>
              <a:t>‹N°›</a:t>
            </a:fld>
            <a:endParaRPr lang="fr-FR" dirty="0"/>
          </a:p>
        </p:txBody>
      </p:sp>
    </p:spTree>
    <p:extLst>
      <p:ext uri="{BB962C8B-B14F-4D97-AF65-F5344CB8AC3E}">
        <p14:creationId xmlns:p14="http://schemas.microsoft.com/office/powerpoint/2010/main" val="1348449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Vide 2">
    <p:spTree>
      <p:nvGrpSpPr>
        <p:cNvPr id="1" name=""/>
        <p:cNvGrpSpPr/>
        <p:nvPr/>
      </p:nvGrpSpPr>
      <p:grpSpPr>
        <a:xfrm>
          <a:off x="0" y="0"/>
          <a:ext cx="0" cy="0"/>
          <a:chOff x="0" y="0"/>
          <a:chExt cx="0" cy="0"/>
        </a:xfrm>
      </p:grpSpPr>
      <p:sp>
        <p:nvSpPr>
          <p:cNvPr id="7" name="Espace réservé de la date 3"/>
          <p:cNvSpPr>
            <a:spLocks noGrp="1"/>
          </p:cNvSpPr>
          <p:nvPr>
            <p:ph type="dt" sz="half" idx="2"/>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6AA517"/>
                </a:solidFill>
                <a:latin typeface="+mn-lt"/>
                <a:ea typeface="+mn-ea"/>
                <a:cs typeface="+mn-cs"/>
              </a:defRPr>
            </a:lvl1pPr>
          </a:lstStyle>
          <a:p>
            <a:pPr>
              <a:defRPr/>
            </a:pPr>
            <a:r>
              <a:rPr lang="fr-FR"/>
              <a:t>16/03/2017</a:t>
            </a:r>
            <a:endParaRPr lang="fr-FR" dirty="0"/>
          </a:p>
        </p:txBody>
      </p:sp>
      <p:sp>
        <p:nvSpPr>
          <p:cNvPr id="8" name="Espace réservé du pied de page 4"/>
          <p:cNvSpPr>
            <a:spLocks noGrp="1"/>
          </p:cNvSpPr>
          <p:nvPr>
            <p:ph type="ftr" sz="quarter" idx="3"/>
          </p:nvPr>
        </p:nvSpPr>
        <p:spPr>
          <a:xfrm>
            <a:off x="3124200" y="6235986"/>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chemeClr val="bg1">
                    <a:lumMod val="50000"/>
                  </a:schemeClr>
                </a:solidFill>
                <a:latin typeface="+mn-lt"/>
                <a:ea typeface="+mn-ea"/>
                <a:cs typeface="+mn-cs"/>
              </a:defRPr>
            </a:lvl1pPr>
          </a:lstStyle>
          <a:p>
            <a:pPr>
              <a:defRPr/>
            </a:pPr>
            <a:r>
              <a:rPr lang="fr-FR"/>
              <a:t>Formation ORPER – Projet YSEOP</a:t>
            </a:r>
            <a:endParaRPr lang="fr-FR" dirty="0"/>
          </a:p>
        </p:txBody>
      </p:sp>
      <p:sp>
        <p:nvSpPr>
          <p:cNvPr id="9" name="Espace réservé du numéro de diapositive 5"/>
          <p:cNvSpPr>
            <a:spLocks noGrp="1"/>
          </p:cNvSpPr>
          <p:nvPr>
            <p:ph type="sldNum" sz="quarter" idx="4"/>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bg1">
                    <a:lumMod val="50000"/>
                  </a:schemeClr>
                </a:solidFill>
                <a:latin typeface="+mn-lt"/>
                <a:ea typeface="+mn-ea"/>
                <a:cs typeface="+mn-cs"/>
              </a:defRPr>
            </a:lvl1pPr>
          </a:lstStyle>
          <a:p>
            <a:pPr>
              <a:defRPr/>
            </a:pPr>
            <a:fld id="{12216186-C44C-154D-A70D-CA4C64A89F65}" type="slidenum">
              <a:rPr lang="fr-FR" smtClean="0"/>
              <a:pPr>
                <a:defRPr/>
              </a:pPr>
              <a:t>‹N°›</a:t>
            </a:fld>
            <a:endParaRPr lang="fr-FR" dirty="0"/>
          </a:p>
        </p:txBody>
      </p:sp>
      <p:sp>
        <p:nvSpPr>
          <p:cNvPr id="10" name="Espace réservé de la date 3"/>
          <p:cNvSpPr txBox="1">
            <a:spLocks/>
          </p:cNvSpPr>
          <p:nvPr userDrawn="1"/>
        </p:nvSpPr>
        <p:spPr>
          <a:xfrm>
            <a:off x="1044465" y="6235986"/>
            <a:ext cx="1188607" cy="365125"/>
          </a:xfrm>
          <a:prstGeom prst="rect">
            <a:avLst/>
          </a:prstGeom>
        </p:spPr>
        <p:txBody>
          <a:bodyPr vert="horz" lIns="91440" tIns="45720" rIns="91440" bIns="45720" rtlCol="0" anchor="ctr"/>
          <a:lstStyle>
            <a:defPPr>
              <a:defRPr lang="fr-FR"/>
            </a:defPPr>
            <a:lvl1pPr algn="l" defTabSz="457200" rtl="0" fontAlgn="auto">
              <a:spcBef>
                <a:spcPts val="0"/>
              </a:spcBef>
              <a:spcAft>
                <a:spcPts val="0"/>
              </a:spcAft>
              <a:defRPr sz="900" kern="1200" smtClean="0">
                <a:solidFill>
                  <a:srgbClr val="FFFFFF"/>
                </a:solidFill>
                <a:latin typeface="+mn-lt"/>
                <a:ea typeface="+mn-ea"/>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defRPr/>
            </a:pPr>
            <a:r>
              <a:rPr lang="fr-FR" dirty="0">
                <a:solidFill>
                  <a:srgbClr val="6AA517"/>
                </a:solidFill>
              </a:rPr>
              <a:t>MGEN Technologies</a:t>
            </a:r>
          </a:p>
        </p:txBody>
      </p:sp>
    </p:spTree>
    <p:extLst>
      <p:ext uri="{BB962C8B-B14F-4D97-AF65-F5344CB8AC3E}">
        <p14:creationId xmlns:p14="http://schemas.microsoft.com/office/powerpoint/2010/main" val="2803753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userDrawn="1"/>
        </p:nvSpPr>
        <p:spPr>
          <a:xfrm>
            <a:off x="0" y="357188"/>
            <a:ext cx="9144000" cy="785812"/>
          </a:xfrm>
          <a:prstGeom prst="rect">
            <a:avLst/>
          </a:prstGeom>
          <a:solidFill>
            <a:srgbClr val="6AA51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027" name="Espace réservé du titre 1"/>
          <p:cNvSpPr>
            <a:spLocks noGrp="1"/>
          </p:cNvSpPr>
          <p:nvPr>
            <p:ph type="title"/>
          </p:nvPr>
        </p:nvSpPr>
        <p:spPr bwMode="auto">
          <a:xfrm>
            <a:off x="457200" y="452438"/>
            <a:ext cx="8229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fr-FR"/>
              <a:t>Cliquez et modifiez le titre</a:t>
            </a:r>
          </a:p>
        </p:txBody>
      </p:sp>
      <p:sp>
        <p:nvSpPr>
          <p:cNvPr id="1028" name="Espace réservé du texte 2"/>
          <p:cNvSpPr>
            <a:spLocks noGrp="1"/>
          </p:cNvSpPr>
          <p:nvPr>
            <p:ph type="body" idx="1"/>
          </p:nvPr>
        </p:nvSpPr>
        <p:spPr bwMode="auto">
          <a:xfrm>
            <a:off x="457200" y="1544638"/>
            <a:ext cx="8229600"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9" name="Rectangle 8"/>
          <p:cNvSpPr/>
          <p:nvPr/>
        </p:nvSpPr>
        <p:spPr>
          <a:xfrm>
            <a:off x="0" y="6303963"/>
            <a:ext cx="9144000" cy="241300"/>
          </a:xfrm>
          <a:prstGeom prst="rect">
            <a:avLst/>
          </a:prstGeom>
          <a:solidFill>
            <a:srgbClr val="6AA51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 name="Espace réservé de la date 3"/>
          <p:cNvSpPr>
            <a:spLocks noGrp="1"/>
          </p:cNvSpPr>
          <p:nvPr>
            <p:ph type="dt" sz="half" idx="2"/>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FFFFFF"/>
                </a:solidFill>
                <a:latin typeface="+mn-lt"/>
                <a:ea typeface="+mn-ea"/>
                <a:cs typeface="+mn-cs"/>
              </a:defRPr>
            </a:lvl1pPr>
          </a:lstStyle>
          <a:p>
            <a:pPr>
              <a:defRPr/>
            </a:pPr>
            <a:r>
              <a:rPr lang="fr-FR"/>
              <a:t>16/03/2017</a:t>
            </a:r>
            <a:endParaRPr lang="fr-FR" dirty="0"/>
          </a:p>
        </p:txBody>
      </p:sp>
      <p:sp>
        <p:nvSpPr>
          <p:cNvPr id="5" name="Espace réservé du pied de page 4"/>
          <p:cNvSpPr>
            <a:spLocks noGrp="1"/>
          </p:cNvSpPr>
          <p:nvPr>
            <p:ph type="ftr" sz="quarter" idx="3"/>
          </p:nvPr>
        </p:nvSpPr>
        <p:spPr>
          <a:xfrm>
            <a:off x="3124200" y="6235986"/>
            <a:ext cx="2895600" cy="365125"/>
          </a:xfrm>
          <a:prstGeom prst="rect">
            <a:avLst/>
          </a:prstGeom>
        </p:spPr>
        <p:txBody>
          <a:bodyPr vert="horz" lIns="91440" tIns="45720" rIns="91440" bIns="45720" rtlCol="0" anchor="ctr"/>
          <a:lstStyle>
            <a:lvl1pPr algn="ctr" fontAlgn="auto">
              <a:spcBef>
                <a:spcPts val="0"/>
              </a:spcBef>
              <a:spcAft>
                <a:spcPts val="0"/>
              </a:spcAft>
              <a:defRPr sz="900" smtClean="0">
                <a:solidFill>
                  <a:srgbClr val="FFFFFF"/>
                </a:solidFill>
                <a:latin typeface="+mn-lt"/>
                <a:ea typeface="+mn-ea"/>
                <a:cs typeface="+mn-cs"/>
              </a:defRPr>
            </a:lvl1pPr>
          </a:lstStyle>
          <a:p>
            <a:pPr>
              <a:defRPr/>
            </a:pPr>
            <a:r>
              <a:rPr lang="fr-FR" dirty="0"/>
              <a:t>Formation ORPER – Projet YSEOP</a:t>
            </a:r>
          </a:p>
        </p:txBody>
      </p:sp>
      <p:sp>
        <p:nvSpPr>
          <p:cNvPr id="6" name="Espace réservé du numéro de diapositive 5"/>
          <p:cNvSpPr>
            <a:spLocks noGrp="1"/>
          </p:cNvSpPr>
          <p:nvPr>
            <p:ph type="sldNum" sz="quarter" idx="4"/>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rgbClr val="FFFFFF"/>
                </a:solidFill>
                <a:latin typeface="+mn-lt"/>
                <a:ea typeface="+mn-ea"/>
                <a:cs typeface="+mn-cs"/>
              </a:defRPr>
            </a:lvl1pPr>
          </a:lstStyle>
          <a:p>
            <a:pPr>
              <a:defRPr/>
            </a:pPr>
            <a:fld id="{12216186-C44C-154D-A70D-CA4C64A89F65}" type="slidenum">
              <a:rPr lang="fr-FR"/>
              <a:pPr>
                <a:defRPr/>
              </a:pPr>
              <a:t>‹N°›</a:t>
            </a:fld>
            <a:endParaRPr lang="fr-FR" dirty="0"/>
          </a:p>
        </p:txBody>
      </p:sp>
      <p:sp>
        <p:nvSpPr>
          <p:cNvPr id="11" name="Espace réservé de la date 3"/>
          <p:cNvSpPr txBox="1">
            <a:spLocks/>
          </p:cNvSpPr>
          <p:nvPr userDrawn="1"/>
        </p:nvSpPr>
        <p:spPr>
          <a:xfrm>
            <a:off x="1044465" y="6235986"/>
            <a:ext cx="1188607" cy="365125"/>
          </a:xfrm>
          <a:prstGeom prst="rect">
            <a:avLst/>
          </a:prstGeom>
        </p:spPr>
        <p:txBody>
          <a:bodyPr vert="horz" lIns="91440" tIns="45720" rIns="91440" bIns="45720" rtlCol="0" anchor="ctr"/>
          <a:lstStyle>
            <a:defPPr>
              <a:defRPr lang="fr-FR"/>
            </a:defPPr>
            <a:lvl1pPr algn="l" defTabSz="457200" rtl="0" fontAlgn="auto">
              <a:spcBef>
                <a:spcPts val="0"/>
              </a:spcBef>
              <a:spcAft>
                <a:spcPts val="0"/>
              </a:spcAft>
              <a:defRPr sz="900" kern="1200" smtClean="0">
                <a:solidFill>
                  <a:srgbClr val="FFFFFF"/>
                </a:solidFill>
                <a:latin typeface="+mn-lt"/>
                <a:ea typeface="+mn-ea"/>
                <a:cs typeface="+mn-cs"/>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a:lstStyle>
          <a:p>
            <a:pPr>
              <a:defRPr/>
            </a:pPr>
            <a:r>
              <a:rPr lang="fr-FR" dirty="0"/>
              <a:t>MGEN Technologies</a:t>
            </a:r>
          </a:p>
        </p:txBody>
      </p:sp>
    </p:spTree>
  </p:cSld>
  <p:clrMap bg1="lt1" tx1="dk1" bg2="lt2" tx2="dk2" accent1="accent1" accent2="accent2" accent3="accent3" accent4="accent4" accent5="accent5" accent6="accent6" hlink="hlink" folHlink="folHlink"/>
  <p:sldLayoutIdLst>
    <p:sldLayoutId id="2147483709" r:id="rId1"/>
    <p:sldLayoutId id="2147483703" r:id="rId2"/>
    <p:sldLayoutId id="2147483704" r:id="rId3"/>
    <p:sldLayoutId id="2147483689" r:id="rId4"/>
    <p:sldLayoutId id="2147483706" r:id="rId5"/>
    <p:sldLayoutId id="2147483707" r:id="rId6"/>
    <p:sldLayoutId id="2147483690" r:id="rId7"/>
    <p:sldLayoutId id="2147483708" r:id="rId8"/>
  </p:sldLayoutIdLst>
  <p:hf hdr="0"/>
  <p:txStyles>
    <p:titleStyle>
      <a:lvl1pPr algn="l" defTabSz="457200" rtl="0" eaLnBrk="1" fontAlgn="base" hangingPunct="1">
        <a:spcBef>
          <a:spcPct val="0"/>
        </a:spcBef>
        <a:spcAft>
          <a:spcPct val="0"/>
        </a:spcAft>
        <a:defRPr sz="2400" kern="1200">
          <a:solidFill>
            <a:schemeClr val="bg1"/>
          </a:solidFill>
          <a:latin typeface="+mj-lt"/>
          <a:ea typeface="ＭＳ Ｐゴシック" charset="0"/>
          <a:cs typeface="ＭＳ Ｐゴシック" charset="0"/>
        </a:defRPr>
      </a:lvl1pPr>
      <a:lvl2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2pPr>
      <a:lvl3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3pPr>
      <a:lvl4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4pPr>
      <a:lvl5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5pPr>
      <a:lvl6pPr marL="4572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6pPr>
      <a:lvl7pPr marL="9144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7pPr>
      <a:lvl8pPr marL="13716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8pPr>
      <a:lvl9pPr marL="18288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9pPr>
    </p:titleStyle>
    <p:bodyStyle>
      <a:lvl1pPr marL="250825" indent="-250825" algn="l" defTabSz="457200" rtl="0" eaLnBrk="1" fontAlgn="base" hangingPunct="1">
        <a:spcBef>
          <a:spcPct val="20000"/>
        </a:spcBef>
        <a:spcAft>
          <a:spcPct val="0"/>
        </a:spcAft>
        <a:buClr>
          <a:srgbClr val="6AA517"/>
        </a:buClr>
        <a:buSzPct val="125000"/>
        <a:buFont typeface="Wingdings" charset="0"/>
        <a:buChar char="§"/>
        <a:defRPr kern="1200">
          <a:solidFill>
            <a:schemeClr val="tx1"/>
          </a:solidFill>
          <a:latin typeface="+mn-lt"/>
          <a:ea typeface="ＭＳ Ｐゴシック" charset="0"/>
          <a:cs typeface="ＭＳ Ｐゴシック" charset="0"/>
        </a:defRPr>
      </a:lvl1pPr>
      <a:lvl2pPr marL="446088" indent="-204788" algn="l" defTabSz="457200" rtl="0" eaLnBrk="1" fontAlgn="base" hangingPunct="1">
        <a:spcBef>
          <a:spcPct val="20000"/>
        </a:spcBef>
        <a:spcAft>
          <a:spcPct val="0"/>
        </a:spcAft>
        <a:buClr>
          <a:srgbClr val="7A7A7A"/>
        </a:buClr>
        <a:buFont typeface="Wingdings" charset="0"/>
        <a:buChar char="§"/>
        <a:defRPr sz="1600" kern="1200">
          <a:solidFill>
            <a:srgbClr val="6AA517"/>
          </a:solidFill>
          <a:latin typeface="+mn-lt"/>
          <a:ea typeface="ＭＳ Ｐゴシック" charset="0"/>
          <a:cs typeface="+mn-cs"/>
        </a:defRPr>
      </a:lvl2pPr>
      <a:lvl3pPr marL="627063" indent="-169863" algn="l" defTabSz="263525" rtl="0" eaLnBrk="1" fontAlgn="base" hangingPunct="1">
        <a:spcBef>
          <a:spcPct val="20000"/>
        </a:spcBef>
        <a:spcAft>
          <a:spcPct val="0"/>
        </a:spcAft>
        <a:buClr>
          <a:srgbClr val="6AA517"/>
        </a:buClr>
        <a:buSzPct val="80000"/>
        <a:buFont typeface="Wingdings" charset="0"/>
        <a:buChar char="§"/>
        <a:defRPr sz="1400" kern="1200">
          <a:solidFill>
            <a:srgbClr val="595959"/>
          </a:solidFill>
          <a:latin typeface="+mn-lt"/>
          <a:ea typeface="ＭＳ Ｐゴシック" charset="0"/>
          <a:cs typeface="+mn-cs"/>
        </a:defRPr>
      </a:lvl3pPr>
      <a:lvl4pPr marL="890588" indent="-169863" algn="l" defTabSz="457200" rtl="0" eaLnBrk="1" fontAlgn="base" hangingPunct="1">
        <a:spcBef>
          <a:spcPct val="20000"/>
        </a:spcBef>
        <a:spcAft>
          <a:spcPct val="0"/>
        </a:spcAft>
        <a:buClr>
          <a:srgbClr val="7A7A7A"/>
        </a:buClr>
        <a:buSzPct val="80000"/>
        <a:buFont typeface="Wingdings" charset="0"/>
        <a:buChar char="§"/>
        <a:defRPr sz="1200" kern="1200">
          <a:solidFill>
            <a:srgbClr val="6AA517"/>
          </a:solidFill>
          <a:latin typeface="+mn-lt"/>
          <a:ea typeface="ＭＳ Ｐゴシック" charset="0"/>
          <a:cs typeface="+mn-cs"/>
        </a:defRPr>
      </a:lvl4pPr>
      <a:lvl5pPr marL="1073150" indent="-180975" algn="l" defTabSz="457200" rtl="0" eaLnBrk="1" fontAlgn="base" hangingPunct="1">
        <a:spcBef>
          <a:spcPct val="20000"/>
        </a:spcBef>
        <a:spcAft>
          <a:spcPct val="0"/>
        </a:spcAft>
        <a:buClr>
          <a:srgbClr val="6AA517"/>
        </a:buClr>
        <a:buSzPct val="80000"/>
        <a:buFont typeface="Wingdings" charset="0"/>
        <a:buChar char="§"/>
        <a:defRPr sz="1200" kern="1200">
          <a:solidFill>
            <a:srgbClr val="7F7F7F"/>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9.png"/><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3.xml"/></Relationships>
</file>

<file path=ppt/slides/_rels/slide129.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prdnp22nlb.mgen.fij:83/CLCR/MOAlanceurNSI.do?appurl=KCTR&amp;env=Essai&amp;couloir=S-06" TargetMode="Externa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5.png"/><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Formation ORPER</a:t>
            </a:r>
            <a:br>
              <a:rPr lang="fr-FR" dirty="0"/>
            </a:br>
            <a:r>
              <a:rPr lang="fr-FR" dirty="0"/>
              <a:t>Projet YSEOP</a:t>
            </a:r>
          </a:p>
        </p:txBody>
      </p:sp>
      <p:sp>
        <p:nvSpPr>
          <p:cNvPr id="3" name="Espace réservé du texte 2"/>
          <p:cNvSpPr>
            <a:spLocks noGrp="1"/>
          </p:cNvSpPr>
          <p:nvPr>
            <p:ph type="body" idx="1"/>
          </p:nvPr>
        </p:nvSpPr>
        <p:spPr/>
        <p:txBody>
          <a:bodyPr/>
          <a:lstStyle/>
          <a:p>
            <a:r>
              <a:rPr lang="fr-FR" dirty="0"/>
              <a:t>Jeudi 16 mars 2017</a:t>
            </a:r>
          </a:p>
        </p:txBody>
      </p:sp>
      <p:sp>
        <p:nvSpPr>
          <p:cNvPr id="4" name="Espace réservé de la date 3"/>
          <p:cNvSpPr>
            <a:spLocks noGrp="1"/>
          </p:cNvSpPr>
          <p:nvPr>
            <p:ph type="dt" sz="half" idx="4294967295"/>
          </p:nvPr>
        </p:nvSpPr>
        <p:spPr>
          <a:xfrm>
            <a:off x="342900" y="6235986"/>
            <a:ext cx="776850" cy="365125"/>
          </a:xfrm>
        </p:spPr>
        <p:txBody>
          <a:bodyPr/>
          <a:lstStyle/>
          <a:p>
            <a:pPr>
              <a:defRPr/>
            </a:pPr>
            <a:r>
              <a:rPr lang="fr-FR"/>
              <a:t>16/03/2017</a:t>
            </a:r>
            <a:endParaRPr lang="fr-FR" dirty="0"/>
          </a:p>
        </p:txBody>
      </p:sp>
      <p:sp>
        <p:nvSpPr>
          <p:cNvPr id="5" name="Espace réservé du numéro de diapositive 4"/>
          <p:cNvSpPr>
            <a:spLocks noGrp="1"/>
          </p:cNvSpPr>
          <p:nvPr>
            <p:ph type="sldNum" sz="quarter" idx="4294967295"/>
          </p:nvPr>
        </p:nvSpPr>
        <p:spPr>
          <a:xfrm>
            <a:off x="6553200" y="6235986"/>
            <a:ext cx="2133600" cy="365125"/>
          </a:xfrm>
        </p:spPr>
        <p:txBody>
          <a:bodyPr/>
          <a:lstStyle/>
          <a:p>
            <a:pPr>
              <a:defRPr/>
            </a:pPr>
            <a:fld id="{12216186-C44C-154D-A70D-CA4C64A89F65}" type="slidenum">
              <a:rPr lang="fr-FR" smtClean="0"/>
              <a:pPr>
                <a:defRPr/>
              </a:pPr>
              <a:t>1</a:t>
            </a:fld>
            <a:endParaRPr lang="fr-FR" dirty="0"/>
          </a:p>
        </p:txBody>
      </p:sp>
    </p:spTree>
    <p:extLst>
      <p:ext uri="{BB962C8B-B14F-4D97-AF65-F5344CB8AC3E}">
        <p14:creationId xmlns:p14="http://schemas.microsoft.com/office/powerpoint/2010/main" val="2277299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a:xfrm>
            <a:off x="5364088" y="4932161"/>
            <a:ext cx="3024336"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Souscription Simplifiée</a:t>
            </a:r>
          </a:p>
          <a:p>
            <a:pPr algn="ctr">
              <a:defRPr/>
            </a:pPr>
            <a:r>
              <a:rPr lang="fr-FR" sz="1600" dirty="0">
                <a:solidFill>
                  <a:schemeClr val="bg1"/>
                </a:solidFill>
              </a:rPr>
              <a:t>3 écrans enchaînés</a:t>
            </a:r>
          </a:p>
        </p:txBody>
      </p:sp>
      <p:sp>
        <p:nvSpPr>
          <p:cNvPr id="13" name="Organigramme : Décision 12"/>
          <p:cNvSpPr/>
          <p:nvPr/>
        </p:nvSpPr>
        <p:spPr bwMode="auto">
          <a:xfrm>
            <a:off x="3113954" y="3560727"/>
            <a:ext cx="2250134" cy="1334938"/>
          </a:xfrm>
          <a:prstGeom prst="flowChartDecisi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bg1"/>
                </a:solidFill>
              </a:rPr>
              <a:t>La personne est connue ?</a:t>
            </a:r>
          </a:p>
        </p:txBody>
      </p:sp>
      <p:sp>
        <p:nvSpPr>
          <p:cNvPr id="14" name="Rectangle à coins arrondis 13"/>
          <p:cNvSpPr/>
          <p:nvPr/>
        </p:nvSpPr>
        <p:spPr>
          <a:xfrm>
            <a:off x="395536" y="5004169"/>
            <a:ext cx="3096344"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Souscription Standard</a:t>
            </a:r>
          </a:p>
          <a:p>
            <a:pPr algn="ctr">
              <a:defRPr/>
            </a:pPr>
            <a:r>
              <a:rPr lang="fr-FR" sz="1600" dirty="0">
                <a:solidFill>
                  <a:schemeClr val="bg1"/>
                </a:solidFill>
              </a:rPr>
              <a:t>Saisie données « personne » puis données « contrat »</a:t>
            </a:r>
          </a:p>
        </p:txBody>
      </p:sp>
      <p:sp>
        <p:nvSpPr>
          <p:cNvPr id="15" name="Rectangle à coins arrondis 14"/>
          <p:cNvSpPr/>
          <p:nvPr/>
        </p:nvSpPr>
        <p:spPr>
          <a:xfrm>
            <a:off x="2728367" y="1828342"/>
            <a:ext cx="3024336"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Recherche personne</a:t>
            </a:r>
          </a:p>
        </p:txBody>
      </p:sp>
      <p:cxnSp>
        <p:nvCxnSpPr>
          <p:cNvPr id="17" name="Connecteur droit avec flèche 16"/>
          <p:cNvCxnSpPr>
            <a:stCxn id="15" idx="2"/>
            <a:endCxn id="13" idx="0"/>
          </p:cNvCxnSpPr>
          <p:nvPr/>
        </p:nvCxnSpPr>
        <p:spPr>
          <a:xfrm flipH="1">
            <a:off x="4239021" y="2631617"/>
            <a:ext cx="1514" cy="9291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Forme 23"/>
          <p:cNvCxnSpPr>
            <a:stCxn id="13" idx="3"/>
            <a:endCxn id="11" idx="0"/>
          </p:cNvCxnSpPr>
          <p:nvPr/>
        </p:nvCxnSpPr>
        <p:spPr>
          <a:xfrm>
            <a:off x="5364088" y="4228196"/>
            <a:ext cx="1512168" cy="70396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Forme 24"/>
          <p:cNvCxnSpPr>
            <a:stCxn id="13" idx="1"/>
            <a:endCxn id="14" idx="0"/>
          </p:cNvCxnSpPr>
          <p:nvPr/>
        </p:nvCxnSpPr>
        <p:spPr>
          <a:xfrm rot="10800000" flipV="1">
            <a:off x="1943708" y="4228195"/>
            <a:ext cx="1170246" cy="77597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8" name="ZoneTexte 27"/>
          <p:cNvSpPr txBox="1"/>
          <p:nvPr/>
        </p:nvSpPr>
        <p:spPr bwMode="auto">
          <a:xfrm>
            <a:off x="5781848" y="3640309"/>
            <a:ext cx="676647" cy="369332"/>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b="1" u="sng" dirty="0">
                <a:solidFill>
                  <a:schemeClr val="tx1"/>
                </a:solidFill>
              </a:rPr>
              <a:t>Non</a:t>
            </a:r>
          </a:p>
        </p:txBody>
      </p:sp>
      <p:sp>
        <p:nvSpPr>
          <p:cNvPr id="29" name="ZoneTexte 28"/>
          <p:cNvSpPr txBox="1"/>
          <p:nvPr/>
        </p:nvSpPr>
        <p:spPr bwMode="auto">
          <a:xfrm>
            <a:off x="2191380" y="3560727"/>
            <a:ext cx="720081" cy="369332"/>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b="1" u="sng" dirty="0">
                <a:solidFill>
                  <a:schemeClr val="tx1"/>
                </a:solidFill>
              </a:rPr>
              <a:t>Oui</a:t>
            </a:r>
          </a:p>
        </p:txBody>
      </p:sp>
      <p:sp>
        <p:nvSpPr>
          <p:cNvPr id="9" name="Espace réservé de la date 8"/>
          <p:cNvSpPr>
            <a:spLocks noGrp="1"/>
          </p:cNvSpPr>
          <p:nvPr>
            <p:ph type="dt" sz="half" idx="10"/>
          </p:nvPr>
        </p:nvSpPr>
        <p:spPr>
          <a:xfrm>
            <a:off x="342900" y="6235986"/>
            <a:ext cx="776850" cy="365125"/>
          </a:xfrm>
        </p:spPr>
        <p:txBody>
          <a:bodyPr/>
          <a:lstStyle/>
          <a:p>
            <a:pPr>
              <a:defRPr/>
            </a:pPr>
            <a:r>
              <a:rPr lang="fr-FR"/>
              <a:t>16/03/2017</a:t>
            </a:r>
            <a:endParaRPr lang="fr-FR" dirty="0"/>
          </a:p>
        </p:txBody>
      </p:sp>
      <p:sp>
        <p:nvSpPr>
          <p:cNvPr id="12" name="Espace réservé du numéro de diapositive 11"/>
          <p:cNvSpPr>
            <a:spLocks noGrp="1"/>
          </p:cNvSpPr>
          <p:nvPr>
            <p:ph type="sldNum" sz="quarter" idx="12"/>
          </p:nvPr>
        </p:nvSpPr>
        <p:spPr>
          <a:xfrm>
            <a:off x="6553200" y="6235986"/>
            <a:ext cx="2133600" cy="365125"/>
          </a:xfrm>
        </p:spPr>
        <p:txBody>
          <a:bodyPr/>
          <a:lstStyle/>
          <a:p>
            <a:pPr>
              <a:defRPr/>
            </a:pPr>
            <a:fld id="{12216186-C44C-154D-A70D-CA4C64A89F65}" type="slidenum">
              <a:rPr lang="fr-FR" smtClean="0"/>
              <a:pPr>
                <a:defRPr/>
              </a:pPr>
              <a:t>10</a:t>
            </a:fld>
            <a:endParaRPr lang="fr-FR" dirty="0"/>
          </a:p>
        </p:txBody>
      </p:sp>
      <p:sp>
        <p:nvSpPr>
          <p:cNvPr id="16" name="Espace réservé du pied de page 15"/>
          <p:cNvSpPr>
            <a:spLocks noGrp="1"/>
          </p:cNvSpPr>
          <p:nvPr>
            <p:ph type="ftr" sz="quarter" idx="11"/>
          </p:nvPr>
        </p:nvSpPr>
        <p:spPr/>
        <p:txBody>
          <a:bodyPr/>
          <a:lstStyle/>
          <a:p>
            <a:pPr>
              <a:defRPr/>
            </a:pPr>
            <a:r>
              <a:rPr lang="fr-FR"/>
              <a:t>Formation ORPER – Projet YSEOP</a:t>
            </a:r>
            <a:endParaRPr lang="fr-FR" dirty="0"/>
          </a:p>
        </p:txBody>
      </p:sp>
      <p:sp>
        <p:nvSpPr>
          <p:cNvPr id="18" name="Titre 1"/>
          <p:cNvSpPr txBox="1">
            <a:spLocks/>
          </p:cNvSpPr>
          <p:nvPr/>
        </p:nvSpPr>
        <p:spPr bwMode="auto">
          <a:xfrm>
            <a:off x="457200" y="452438"/>
            <a:ext cx="8229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defTabSz="457200" rtl="0" eaLnBrk="1" fontAlgn="base" hangingPunct="1">
              <a:spcBef>
                <a:spcPct val="0"/>
              </a:spcBef>
              <a:spcAft>
                <a:spcPct val="0"/>
              </a:spcAft>
              <a:defRPr sz="2400" kern="1200">
                <a:solidFill>
                  <a:schemeClr val="bg1"/>
                </a:solidFill>
                <a:latin typeface="+mj-lt"/>
                <a:ea typeface="ＭＳ Ｐゴシック" charset="0"/>
                <a:cs typeface="ＭＳ Ｐゴシック" charset="0"/>
              </a:defRPr>
            </a:lvl1pPr>
            <a:lvl2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2pPr>
            <a:lvl3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3pPr>
            <a:lvl4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4pPr>
            <a:lvl5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5pPr>
            <a:lvl6pPr marL="4572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6pPr>
            <a:lvl7pPr marL="9144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7pPr>
            <a:lvl8pPr marL="13716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8pPr>
            <a:lvl9pPr marL="18288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9pPr>
          </a:lstStyle>
          <a:p>
            <a:r>
              <a:rPr lang="fr-FR" dirty="0"/>
              <a:t>Connexion et principes de base : </a:t>
            </a:r>
            <a:r>
              <a:rPr lang="fr-FR" dirty="0">
                <a:latin typeface="Calibri" pitchFamily="34" charset="0"/>
              </a:rPr>
              <a:t>cinématique générale RO/RC</a:t>
            </a:r>
            <a:endParaRPr lang="fr-FR" dirty="0"/>
          </a:p>
        </p:txBody>
      </p:sp>
    </p:spTree>
    <p:extLst>
      <p:ext uri="{BB962C8B-B14F-4D97-AF65-F5344CB8AC3E}">
        <p14:creationId xmlns:p14="http://schemas.microsoft.com/office/powerpoint/2010/main" val="139489071"/>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Exercice : passer le bénéficiaire enfant en non cotisant</a:t>
            </a:r>
          </a:p>
        </p:txBody>
      </p:sp>
      <p:sp>
        <p:nvSpPr>
          <p:cNvPr id="8" name="Espace réservé du texte 7"/>
          <p:cNvSpPr>
            <a:spLocks noGrp="1"/>
          </p:cNvSpPr>
          <p:nvPr>
            <p:ph type="body" idx="1"/>
          </p:nvPr>
        </p:nvSpPr>
        <p:spPr>
          <a:xfrm>
            <a:off x="2768638" y="4381039"/>
            <a:ext cx="3390662" cy="698354"/>
          </a:xfrm>
        </p:spPr>
        <p:txBody>
          <a:bodyPr/>
          <a:lstStyle/>
          <a:p>
            <a:r>
              <a:rPr lang="fr-FR" dirty="0"/>
              <a:t>Maintenant que les deux rôles sont sur la même offre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100</a:t>
            </a:fld>
            <a:endParaRPr lang="fr-FR" dirty="0"/>
          </a:p>
        </p:txBody>
      </p:sp>
    </p:spTree>
    <p:extLst>
      <p:ext uri="{BB962C8B-B14F-4D97-AF65-F5344CB8AC3E}">
        <p14:creationId xmlns:p14="http://schemas.microsoft.com/office/powerpoint/2010/main" val="18924609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Changement de type de gamme</a:t>
            </a:r>
          </a:p>
        </p:txBody>
      </p:sp>
      <p:sp>
        <p:nvSpPr>
          <p:cNvPr id="8" name="Espace réservé du texte 7"/>
          <p:cNvSpPr>
            <a:spLocks noGrp="1"/>
          </p:cNvSpPr>
          <p:nvPr>
            <p:ph type="body" idx="1"/>
          </p:nvPr>
        </p:nvSpPr>
        <p:spPr/>
        <p:txBody>
          <a:bodyPr/>
          <a:lstStyle/>
          <a:p>
            <a:r>
              <a:rPr lang="fr-FR" dirty="0"/>
              <a:t>Circulation entre RC Référencé et Non Référencé</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101</a:t>
            </a:fld>
            <a:endParaRPr lang="fr-FR" dirty="0"/>
          </a:p>
        </p:txBody>
      </p:sp>
    </p:spTree>
    <p:extLst>
      <p:ext uri="{BB962C8B-B14F-4D97-AF65-F5344CB8AC3E}">
        <p14:creationId xmlns:p14="http://schemas.microsoft.com/office/powerpoint/2010/main" val="39010936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Le changement de type de gamme permet le passage d’un RC Référencé vers un RC Non Référencé ou inversement.</a:t>
            </a:r>
          </a:p>
          <a:p>
            <a:r>
              <a:rPr lang="fr-FR" b="1" dirty="0"/>
              <a:t>Prérequis</a:t>
            </a:r>
            <a:r>
              <a:rPr lang="fr-FR" dirty="0"/>
              <a:t> : </a:t>
            </a:r>
          </a:p>
          <a:p>
            <a:pPr lvl="1"/>
            <a:r>
              <a:rPr lang="fr-FR" dirty="0"/>
              <a:t>En cas de passage d’un RC Non Référencé, il faut s’assurer que l’employeur de l’adhérent est bien rattaché à un ministère du référencement MGEN (voir la session « Souscription RC : cas particulier cas RC Référencé »).</a:t>
            </a:r>
          </a:p>
          <a:p>
            <a:pPr lvl="1"/>
            <a:r>
              <a:rPr lang="fr-FR" dirty="0"/>
              <a:t>Une PJ « Demande de changement d’offre » doit être saisie.</a:t>
            </a:r>
          </a:p>
          <a:p>
            <a:endParaRPr lang="fr-FR" dirty="0"/>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102</a:t>
            </a:fld>
            <a:endParaRPr lang="fr-FR" dirty="0"/>
          </a:p>
        </p:txBody>
      </p:sp>
      <p:sp>
        <p:nvSpPr>
          <p:cNvPr id="7" name="Titre 6"/>
          <p:cNvSpPr>
            <a:spLocks noGrp="1"/>
          </p:cNvSpPr>
          <p:nvPr>
            <p:ph type="title"/>
          </p:nvPr>
        </p:nvSpPr>
        <p:spPr/>
        <p:txBody>
          <a:bodyPr/>
          <a:lstStyle/>
          <a:p>
            <a:r>
              <a:rPr lang="fr-FR" dirty="0"/>
              <a:t>Changement de type de gamme</a:t>
            </a:r>
          </a:p>
        </p:txBody>
      </p:sp>
      <p:pic>
        <p:nvPicPr>
          <p:cNvPr id="11" name="Image 10"/>
          <p:cNvPicPr>
            <a:picLocks noChangeAspect="1"/>
          </p:cNvPicPr>
          <p:nvPr/>
        </p:nvPicPr>
        <p:blipFill>
          <a:blip r:embed="rId2"/>
          <a:stretch>
            <a:fillRect/>
          </a:stretch>
        </p:blipFill>
        <p:spPr>
          <a:xfrm>
            <a:off x="2524220" y="3569707"/>
            <a:ext cx="5419034" cy="2666279"/>
          </a:xfrm>
          <a:prstGeom prst="rect">
            <a:avLst/>
          </a:prstGeom>
        </p:spPr>
      </p:pic>
      <p:pic>
        <p:nvPicPr>
          <p:cNvPr id="12" name="Picture 3" descr="C:\Users\MABERKANE\AppData\Local\Microsoft\Windows\Temporary Internet Files\Content.IE5\OZI5J2EW\Panneau-Attention[1].png"/>
          <p:cNvPicPr>
            <a:picLocks noChangeAspect="1" noChangeArrowheads="1"/>
          </p:cNvPicPr>
          <p:nvPr/>
        </p:nvPicPr>
        <p:blipFill>
          <a:blip r:embed="rId3"/>
          <a:srcRect/>
          <a:stretch>
            <a:fillRect/>
          </a:stretch>
        </p:blipFill>
        <p:spPr bwMode="auto">
          <a:xfrm>
            <a:off x="342900" y="2673514"/>
            <a:ext cx="640236" cy="560716"/>
          </a:xfrm>
          <a:prstGeom prst="rect">
            <a:avLst/>
          </a:prstGeom>
          <a:noFill/>
        </p:spPr>
      </p:pic>
      <p:sp>
        <p:nvSpPr>
          <p:cNvPr id="13" name="ZoneTexte 12"/>
          <p:cNvSpPr txBox="1"/>
          <p:nvPr/>
        </p:nvSpPr>
        <p:spPr>
          <a:xfrm>
            <a:off x="105878" y="3897047"/>
            <a:ext cx="1674796" cy="2031325"/>
          </a:xfrm>
          <a:prstGeom prst="rect">
            <a:avLst/>
          </a:prstGeom>
          <a:noFill/>
        </p:spPr>
        <p:txBody>
          <a:bodyPr wrap="square" rtlCol="0">
            <a:spAutoFit/>
          </a:bodyPr>
          <a:lstStyle/>
          <a:p>
            <a:r>
              <a:rPr lang="fr-FR" dirty="0"/>
              <a:t>Nous allons passer l’adhérent RC Seul offre Intégrale du type de gamme Non Réf. à Réf.</a:t>
            </a:r>
          </a:p>
        </p:txBody>
      </p:sp>
      <p:cxnSp>
        <p:nvCxnSpPr>
          <p:cNvPr id="15" name="Connecteur droit avec flèche 14"/>
          <p:cNvCxnSpPr>
            <a:stCxn id="13" idx="3"/>
            <a:endCxn id="11" idx="1"/>
          </p:cNvCxnSpPr>
          <p:nvPr/>
        </p:nvCxnSpPr>
        <p:spPr>
          <a:xfrm flipV="1">
            <a:off x="1780674" y="4902847"/>
            <a:ext cx="743546" cy="98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6228570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103</a:t>
            </a:fld>
            <a:endParaRPr lang="fr-FR" dirty="0"/>
          </a:p>
        </p:txBody>
      </p:sp>
      <p:sp>
        <p:nvSpPr>
          <p:cNvPr id="6" name="Titre 5"/>
          <p:cNvSpPr>
            <a:spLocks noGrp="1"/>
          </p:cNvSpPr>
          <p:nvPr>
            <p:ph type="title"/>
          </p:nvPr>
        </p:nvSpPr>
        <p:spPr/>
        <p:txBody>
          <a:bodyPr/>
          <a:lstStyle/>
          <a:p>
            <a:r>
              <a:rPr lang="fr-FR" dirty="0"/>
              <a:t>Changement de type de gamme</a:t>
            </a:r>
          </a:p>
        </p:txBody>
      </p:sp>
      <p:pic>
        <p:nvPicPr>
          <p:cNvPr id="7" name="Image 6"/>
          <p:cNvPicPr>
            <a:picLocks noChangeAspect="1"/>
          </p:cNvPicPr>
          <p:nvPr/>
        </p:nvPicPr>
        <p:blipFill>
          <a:blip r:embed="rId2"/>
          <a:stretch>
            <a:fillRect/>
          </a:stretch>
        </p:blipFill>
        <p:spPr>
          <a:xfrm>
            <a:off x="1257393" y="1166588"/>
            <a:ext cx="6629213" cy="5069398"/>
          </a:xfrm>
          <a:prstGeom prst="rect">
            <a:avLst/>
          </a:prstGeom>
        </p:spPr>
      </p:pic>
      <p:sp>
        <p:nvSpPr>
          <p:cNvPr id="8" name="ZoneTexte 7"/>
          <p:cNvSpPr txBox="1"/>
          <p:nvPr/>
        </p:nvSpPr>
        <p:spPr>
          <a:xfrm>
            <a:off x="3124200" y="5295681"/>
            <a:ext cx="3170722" cy="646331"/>
          </a:xfrm>
          <a:prstGeom prst="rect">
            <a:avLst/>
          </a:prstGeom>
          <a:noFill/>
        </p:spPr>
        <p:txBody>
          <a:bodyPr wrap="square" rtlCol="0">
            <a:spAutoFit/>
          </a:bodyPr>
          <a:lstStyle/>
          <a:p>
            <a:r>
              <a:rPr lang="fr-FR" dirty="0"/>
              <a:t>Choix du type de gamme et de la relation mutualiste</a:t>
            </a:r>
          </a:p>
        </p:txBody>
      </p:sp>
    </p:spTree>
    <p:extLst>
      <p:ext uri="{BB962C8B-B14F-4D97-AF65-F5344CB8AC3E}">
        <p14:creationId xmlns:p14="http://schemas.microsoft.com/office/powerpoint/2010/main" val="34113790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104</a:t>
            </a:fld>
            <a:endParaRPr lang="fr-FR" dirty="0"/>
          </a:p>
        </p:txBody>
      </p:sp>
      <p:sp>
        <p:nvSpPr>
          <p:cNvPr id="6" name="Titre 5"/>
          <p:cNvSpPr>
            <a:spLocks noGrp="1"/>
          </p:cNvSpPr>
          <p:nvPr>
            <p:ph type="title"/>
          </p:nvPr>
        </p:nvSpPr>
        <p:spPr/>
        <p:txBody>
          <a:bodyPr/>
          <a:lstStyle/>
          <a:p>
            <a:r>
              <a:rPr lang="fr-FR" dirty="0"/>
              <a:t>Changement de type de gamme</a:t>
            </a:r>
          </a:p>
        </p:txBody>
      </p:sp>
      <p:pic>
        <p:nvPicPr>
          <p:cNvPr id="7" name="Image 6"/>
          <p:cNvPicPr>
            <a:picLocks noChangeAspect="1"/>
          </p:cNvPicPr>
          <p:nvPr/>
        </p:nvPicPr>
        <p:blipFill>
          <a:blip r:embed="rId2"/>
          <a:stretch>
            <a:fillRect/>
          </a:stretch>
        </p:blipFill>
        <p:spPr>
          <a:xfrm>
            <a:off x="1119750" y="1213791"/>
            <a:ext cx="6594225" cy="5022195"/>
          </a:xfrm>
          <a:prstGeom prst="rect">
            <a:avLst/>
          </a:prstGeom>
        </p:spPr>
      </p:pic>
      <p:sp>
        <p:nvSpPr>
          <p:cNvPr id="8" name="ZoneTexte 7"/>
          <p:cNvSpPr txBox="1"/>
          <p:nvPr/>
        </p:nvSpPr>
        <p:spPr>
          <a:xfrm>
            <a:off x="2486125" y="4997297"/>
            <a:ext cx="4171749" cy="646331"/>
          </a:xfrm>
          <a:prstGeom prst="rect">
            <a:avLst/>
          </a:prstGeom>
          <a:noFill/>
        </p:spPr>
        <p:txBody>
          <a:bodyPr wrap="square" rtlCol="0">
            <a:spAutoFit/>
          </a:bodyPr>
          <a:lstStyle/>
          <a:p>
            <a:r>
              <a:rPr lang="fr-FR" dirty="0"/>
              <a:t>Mise à jour des offres en fonction de celles proposées dans le type de gamme cible </a:t>
            </a:r>
          </a:p>
        </p:txBody>
      </p:sp>
    </p:spTree>
    <p:extLst>
      <p:ext uri="{BB962C8B-B14F-4D97-AF65-F5344CB8AC3E}">
        <p14:creationId xmlns:p14="http://schemas.microsoft.com/office/powerpoint/2010/main" val="299860383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105</a:t>
            </a:fld>
            <a:endParaRPr lang="fr-FR" dirty="0"/>
          </a:p>
        </p:txBody>
      </p:sp>
      <p:sp>
        <p:nvSpPr>
          <p:cNvPr id="6" name="Titre 5"/>
          <p:cNvSpPr>
            <a:spLocks noGrp="1"/>
          </p:cNvSpPr>
          <p:nvPr>
            <p:ph type="title"/>
          </p:nvPr>
        </p:nvSpPr>
        <p:spPr/>
        <p:txBody>
          <a:bodyPr/>
          <a:lstStyle/>
          <a:p>
            <a:r>
              <a:rPr lang="fr-FR" dirty="0"/>
              <a:t>Changement de type de gamme</a:t>
            </a:r>
          </a:p>
        </p:txBody>
      </p:sp>
      <p:pic>
        <p:nvPicPr>
          <p:cNvPr id="7" name="Image 6"/>
          <p:cNvPicPr>
            <a:picLocks noChangeAspect="1"/>
          </p:cNvPicPr>
          <p:nvPr/>
        </p:nvPicPr>
        <p:blipFill>
          <a:blip r:embed="rId2"/>
          <a:stretch>
            <a:fillRect/>
          </a:stretch>
        </p:blipFill>
        <p:spPr>
          <a:xfrm>
            <a:off x="1346322" y="1265521"/>
            <a:ext cx="6451355" cy="4889075"/>
          </a:xfrm>
          <a:prstGeom prst="rect">
            <a:avLst/>
          </a:prstGeom>
        </p:spPr>
      </p:pic>
      <p:sp>
        <p:nvSpPr>
          <p:cNvPr id="8" name="ZoneTexte 7"/>
          <p:cNvSpPr txBox="1"/>
          <p:nvPr/>
        </p:nvSpPr>
        <p:spPr>
          <a:xfrm>
            <a:off x="3429400" y="4718165"/>
            <a:ext cx="2285198" cy="369332"/>
          </a:xfrm>
          <a:prstGeom prst="rect">
            <a:avLst/>
          </a:prstGeom>
          <a:noFill/>
        </p:spPr>
        <p:txBody>
          <a:bodyPr wrap="square" rtlCol="0">
            <a:spAutoFit/>
          </a:bodyPr>
          <a:lstStyle/>
          <a:p>
            <a:r>
              <a:rPr lang="fr-FR" dirty="0"/>
              <a:t>Activation du dossier</a:t>
            </a:r>
          </a:p>
        </p:txBody>
      </p:sp>
    </p:spTree>
    <p:extLst>
      <p:ext uri="{BB962C8B-B14F-4D97-AF65-F5344CB8AC3E}">
        <p14:creationId xmlns:p14="http://schemas.microsoft.com/office/powerpoint/2010/main" val="92436952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Activité et Précompte</a:t>
            </a:r>
          </a:p>
        </p:txBody>
      </p:sp>
      <p:sp>
        <p:nvSpPr>
          <p:cNvPr id="8" name="Espace réservé du texte 7"/>
          <p:cNvSpPr>
            <a:spLocks noGrp="1"/>
          </p:cNvSpPr>
          <p:nvPr>
            <p:ph type="body" idx="1"/>
          </p:nvPr>
        </p:nvSpPr>
        <p:spPr/>
        <p:txBody>
          <a:bodyPr/>
          <a:lstStyle/>
          <a:p>
            <a:r>
              <a:rPr lang="fr-FR" dirty="0"/>
              <a:t>Manipulation des activités et contrôle </a:t>
            </a:r>
            <a:r>
              <a:rPr lang="fr-FR" dirty="0" err="1"/>
              <a:t>précomptable</a:t>
            </a:r>
            <a:endParaRPr lang="fr-FR" dirty="0"/>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106</a:t>
            </a:fld>
            <a:endParaRPr lang="fr-FR" dirty="0"/>
          </a:p>
        </p:txBody>
      </p:sp>
    </p:spTree>
    <p:extLst>
      <p:ext uri="{BB962C8B-B14F-4D97-AF65-F5344CB8AC3E}">
        <p14:creationId xmlns:p14="http://schemas.microsoft.com/office/powerpoint/2010/main" val="121085835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endParaRPr lang="fr-FR" dirty="0"/>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107</a:t>
            </a:fld>
            <a:endParaRPr lang="fr-FR" dirty="0"/>
          </a:p>
        </p:txBody>
      </p:sp>
      <p:sp>
        <p:nvSpPr>
          <p:cNvPr id="7" name="Titre 6"/>
          <p:cNvSpPr>
            <a:spLocks noGrp="1"/>
          </p:cNvSpPr>
          <p:nvPr>
            <p:ph type="title"/>
          </p:nvPr>
        </p:nvSpPr>
        <p:spPr/>
        <p:txBody>
          <a:bodyPr/>
          <a:lstStyle/>
          <a:p>
            <a:r>
              <a:rPr lang="fr-FR" dirty="0"/>
              <a:t>Activité : les basiques</a:t>
            </a:r>
          </a:p>
        </p:txBody>
      </p:sp>
      <p:pic>
        <p:nvPicPr>
          <p:cNvPr id="10" name="Image 9"/>
          <p:cNvPicPr>
            <a:picLocks noChangeAspect="1"/>
          </p:cNvPicPr>
          <p:nvPr/>
        </p:nvPicPr>
        <p:blipFill>
          <a:blip r:embed="rId2"/>
          <a:stretch>
            <a:fillRect/>
          </a:stretch>
        </p:blipFill>
        <p:spPr>
          <a:xfrm>
            <a:off x="1228872" y="1355421"/>
            <a:ext cx="7827579" cy="4829783"/>
          </a:xfrm>
          <a:prstGeom prst="rect">
            <a:avLst/>
          </a:prstGeom>
        </p:spPr>
      </p:pic>
      <p:pic>
        <p:nvPicPr>
          <p:cNvPr id="9" name="Image 8"/>
          <p:cNvPicPr>
            <a:picLocks noChangeAspect="1"/>
          </p:cNvPicPr>
          <p:nvPr/>
        </p:nvPicPr>
        <p:blipFill>
          <a:blip r:embed="rId3"/>
          <a:stretch>
            <a:fillRect/>
          </a:stretch>
        </p:blipFill>
        <p:spPr>
          <a:xfrm>
            <a:off x="87549" y="1144557"/>
            <a:ext cx="2493749" cy="3184585"/>
          </a:xfrm>
          <a:prstGeom prst="rect">
            <a:avLst/>
          </a:prstGeom>
        </p:spPr>
        <p:style>
          <a:lnRef idx="1">
            <a:schemeClr val="dk1"/>
          </a:lnRef>
          <a:fillRef idx="2">
            <a:schemeClr val="dk1"/>
          </a:fillRef>
          <a:effectRef idx="1">
            <a:schemeClr val="dk1"/>
          </a:effectRef>
          <a:fontRef idx="minor">
            <a:schemeClr val="dk1"/>
          </a:fontRef>
        </p:style>
      </p:pic>
      <p:sp>
        <p:nvSpPr>
          <p:cNvPr id="11" name="Flèche : courbe vers la droite 10"/>
          <p:cNvSpPr/>
          <p:nvPr/>
        </p:nvSpPr>
        <p:spPr>
          <a:xfrm rot="18583638">
            <a:off x="1789910" y="4079550"/>
            <a:ext cx="758359" cy="1595404"/>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12" name="ZoneTexte 11"/>
          <p:cNvSpPr txBox="1"/>
          <p:nvPr/>
        </p:nvSpPr>
        <p:spPr>
          <a:xfrm>
            <a:off x="6019800" y="5447489"/>
            <a:ext cx="2939374" cy="646331"/>
          </a:xfrm>
          <a:prstGeom prst="rect">
            <a:avLst/>
          </a:prstGeom>
          <a:noFill/>
        </p:spPr>
        <p:txBody>
          <a:bodyPr wrap="square" rtlCol="0">
            <a:spAutoFit/>
          </a:bodyPr>
          <a:lstStyle/>
          <a:p>
            <a:pPr algn="ctr"/>
            <a:r>
              <a:rPr lang="fr-FR" dirty="0"/>
              <a:t>Description des boutons sur diapositive suivante</a:t>
            </a:r>
          </a:p>
        </p:txBody>
      </p:sp>
    </p:spTree>
    <p:extLst>
      <p:ext uri="{BB962C8B-B14F-4D97-AF65-F5344CB8AC3E}">
        <p14:creationId xmlns:p14="http://schemas.microsoft.com/office/powerpoint/2010/main" val="33229538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Bouton « Fiche » : consultation uniquement.</a:t>
            </a:r>
          </a:p>
          <a:p>
            <a:endParaRPr lang="fr-FR" dirty="0"/>
          </a:p>
          <a:p>
            <a:r>
              <a:rPr lang="fr-FR" dirty="0"/>
              <a:t>Bouton « Changer » : permet de créer une activité à J tout en fermant l’activité sélectionnée à J-1.</a:t>
            </a:r>
          </a:p>
          <a:p>
            <a:endParaRPr lang="fr-FR" dirty="0"/>
          </a:p>
          <a:p>
            <a:r>
              <a:rPr lang="fr-FR" dirty="0"/>
              <a:t>Bouton « Créer » : création d’une activité, y compris en multi-activités mais avec message d’alerte l’indiquant.</a:t>
            </a:r>
          </a:p>
          <a:p>
            <a:endParaRPr lang="fr-FR" dirty="0"/>
          </a:p>
          <a:p>
            <a:r>
              <a:rPr lang="fr-FR" dirty="0"/>
              <a:t>Bouton « Modifier » : modification des éléments de l’activité sélectionnée.</a:t>
            </a:r>
          </a:p>
          <a:p>
            <a:endParaRPr lang="fr-FR" dirty="0"/>
          </a:p>
          <a:p>
            <a:r>
              <a:rPr lang="fr-FR" dirty="0"/>
              <a:t>Bouton « Créer multi-activités » : peu utilisé, permet de créer une activité en chevauchement avec d’autres activités sans message d’alerte.</a:t>
            </a:r>
          </a:p>
          <a:p>
            <a:endParaRPr lang="fr-FR" dirty="0"/>
          </a:p>
          <a:p>
            <a:r>
              <a:rPr lang="fr-FR" dirty="0"/>
              <a:t>Bouton « Supprimer » : suppression d’une activité (avec désactivation des ressources associées).</a:t>
            </a:r>
          </a:p>
          <a:p>
            <a:endParaRPr lang="fr-FR" dirty="0"/>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108</a:t>
            </a:fld>
            <a:endParaRPr lang="fr-FR" dirty="0"/>
          </a:p>
        </p:txBody>
      </p:sp>
      <p:sp>
        <p:nvSpPr>
          <p:cNvPr id="7" name="Titre 6"/>
          <p:cNvSpPr>
            <a:spLocks noGrp="1"/>
          </p:cNvSpPr>
          <p:nvPr>
            <p:ph type="title"/>
          </p:nvPr>
        </p:nvSpPr>
        <p:spPr/>
        <p:txBody>
          <a:bodyPr/>
          <a:lstStyle/>
          <a:p>
            <a:r>
              <a:rPr lang="fr-FR" dirty="0"/>
              <a:t>Activité : les basiques</a:t>
            </a:r>
          </a:p>
        </p:txBody>
      </p:sp>
    </p:spTree>
    <p:extLst>
      <p:ext uri="{BB962C8B-B14F-4D97-AF65-F5344CB8AC3E}">
        <p14:creationId xmlns:p14="http://schemas.microsoft.com/office/powerpoint/2010/main" val="247892682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109</a:t>
            </a:fld>
            <a:endParaRPr lang="fr-FR" dirty="0"/>
          </a:p>
        </p:txBody>
      </p:sp>
      <p:sp>
        <p:nvSpPr>
          <p:cNvPr id="6" name="Titre 5"/>
          <p:cNvSpPr>
            <a:spLocks noGrp="1"/>
          </p:cNvSpPr>
          <p:nvPr>
            <p:ph type="title"/>
          </p:nvPr>
        </p:nvSpPr>
        <p:spPr/>
        <p:txBody>
          <a:bodyPr/>
          <a:lstStyle/>
          <a:p>
            <a:r>
              <a:rPr lang="fr-FR" dirty="0"/>
              <a:t>Activité : les basiques</a:t>
            </a:r>
          </a:p>
        </p:txBody>
      </p:sp>
      <p:pic>
        <p:nvPicPr>
          <p:cNvPr id="7" name="Image 6"/>
          <p:cNvPicPr>
            <a:picLocks noChangeAspect="1"/>
          </p:cNvPicPr>
          <p:nvPr/>
        </p:nvPicPr>
        <p:blipFill>
          <a:blip r:embed="rId2"/>
          <a:stretch>
            <a:fillRect/>
          </a:stretch>
        </p:blipFill>
        <p:spPr>
          <a:xfrm>
            <a:off x="184826" y="1161131"/>
            <a:ext cx="6718748" cy="5074855"/>
          </a:xfrm>
          <a:prstGeom prst="rect">
            <a:avLst/>
          </a:prstGeom>
        </p:spPr>
      </p:pic>
      <p:sp>
        <p:nvSpPr>
          <p:cNvPr id="8" name="ZoneTexte 7"/>
          <p:cNvSpPr txBox="1"/>
          <p:nvPr/>
        </p:nvSpPr>
        <p:spPr>
          <a:xfrm>
            <a:off x="6984460" y="1204339"/>
            <a:ext cx="2159540" cy="2062103"/>
          </a:xfrm>
          <a:prstGeom prst="rect">
            <a:avLst/>
          </a:prstGeom>
          <a:noFill/>
        </p:spPr>
        <p:txBody>
          <a:bodyPr wrap="square" rtlCol="0">
            <a:spAutoFit/>
          </a:bodyPr>
          <a:lstStyle/>
          <a:p>
            <a:r>
              <a:rPr lang="fr-FR" sz="1600" dirty="0"/>
              <a:t>Cartouche « employeur » permet de rattaché un ou plusieurs employeurs à partir du référentiel RELM (utile au Précompte et Référencement).</a:t>
            </a:r>
          </a:p>
        </p:txBody>
      </p:sp>
      <p:sp>
        <p:nvSpPr>
          <p:cNvPr id="9" name="ZoneTexte 8"/>
          <p:cNvSpPr txBox="1"/>
          <p:nvPr/>
        </p:nvSpPr>
        <p:spPr>
          <a:xfrm>
            <a:off x="6896643" y="3480189"/>
            <a:ext cx="2159540" cy="584775"/>
          </a:xfrm>
          <a:prstGeom prst="rect">
            <a:avLst/>
          </a:prstGeom>
          <a:noFill/>
        </p:spPr>
        <p:txBody>
          <a:bodyPr wrap="square" rtlCol="0">
            <a:spAutoFit/>
          </a:bodyPr>
          <a:lstStyle/>
          <a:p>
            <a:r>
              <a:rPr lang="fr-FR" sz="1600" dirty="0"/>
              <a:t>Cartouche « Lieu d’exercice », peu utilisé.</a:t>
            </a:r>
          </a:p>
        </p:txBody>
      </p:sp>
      <p:sp>
        <p:nvSpPr>
          <p:cNvPr id="10" name="ZoneTexte 9"/>
          <p:cNvSpPr txBox="1"/>
          <p:nvPr/>
        </p:nvSpPr>
        <p:spPr>
          <a:xfrm>
            <a:off x="6944480" y="4304962"/>
            <a:ext cx="2159540" cy="1323439"/>
          </a:xfrm>
          <a:prstGeom prst="rect">
            <a:avLst/>
          </a:prstGeom>
          <a:noFill/>
        </p:spPr>
        <p:txBody>
          <a:bodyPr wrap="square" rtlCol="0">
            <a:spAutoFit/>
          </a:bodyPr>
          <a:lstStyle/>
          <a:p>
            <a:r>
              <a:rPr lang="fr-FR" sz="1600" dirty="0"/>
              <a:t>Cartouche « Situation administrative » permet de renseigner des périodes de congés, temps partiel…</a:t>
            </a:r>
          </a:p>
        </p:txBody>
      </p:sp>
      <p:cxnSp>
        <p:nvCxnSpPr>
          <p:cNvPr id="12" name="Connecteur droit avec flèche 11"/>
          <p:cNvCxnSpPr/>
          <p:nvPr/>
        </p:nvCxnSpPr>
        <p:spPr>
          <a:xfrm flipH="1">
            <a:off x="5262664" y="1996483"/>
            <a:ext cx="1681816" cy="126409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necteur droit avec flèche 12"/>
          <p:cNvCxnSpPr>
            <a:stCxn id="9" idx="1"/>
          </p:cNvCxnSpPr>
          <p:nvPr/>
        </p:nvCxnSpPr>
        <p:spPr>
          <a:xfrm flipH="1">
            <a:off x="5168185" y="3772577"/>
            <a:ext cx="1728458" cy="5323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Connecteur droit avec flèche 16"/>
          <p:cNvCxnSpPr>
            <a:stCxn id="10" idx="1"/>
          </p:cNvCxnSpPr>
          <p:nvPr/>
        </p:nvCxnSpPr>
        <p:spPr>
          <a:xfrm flipH="1">
            <a:off x="4717916" y="4966682"/>
            <a:ext cx="2226564" cy="46168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18095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Connaissez-vous cette personne ?</a:t>
            </a:r>
          </a:p>
        </p:txBody>
      </p:sp>
      <p:sp>
        <p:nvSpPr>
          <p:cNvPr id="8" name="Espace réservé du texte 7"/>
          <p:cNvSpPr>
            <a:spLocks noGrp="1"/>
          </p:cNvSpPr>
          <p:nvPr>
            <p:ph type="body" idx="1"/>
          </p:nvPr>
        </p:nvSpPr>
        <p:spPr/>
        <p:txBody>
          <a:bodyPr/>
          <a:lstStyle/>
          <a:p>
            <a:r>
              <a:rPr lang="fr-FR" dirty="0"/>
              <a:t>Où est Charlie ?</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11</a:t>
            </a:fld>
            <a:endParaRPr lang="fr-FR" dirty="0"/>
          </a:p>
        </p:txBody>
      </p:sp>
      <p:pic>
        <p:nvPicPr>
          <p:cNvPr id="1026" name="Picture 2" descr="https://i.skyrock.net/5252/79895252/pics/3243676442_1_3_FMyxPT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2013" y="3378466"/>
            <a:ext cx="1636614" cy="2930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72796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Depuis la refonte du système de cotisations (Cot. Lot 2), la mise en précompte pour le recouvrement des cotisations est pilotée depuis ORPER.</a:t>
            </a:r>
          </a:p>
          <a:p>
            <a:r>
              <a:rPr lang="fr-FR" b="1" dirty="0"/>
              <a:t>Conséquence</a:t>
            </a:r>
            <a:r>
              <a:rPr lang="fr-FR" dirty="0"/>
              <a:t> : pendant la période où le recouvrement des cotisations se fait par précompte, l’adhérent doit avoir un employeur qui le permet (on parlera d’employeur </a:t>
            </a:r>
            <a:r>
              <a:rPr lang="fr-FR" dirty="0" err="1"/>
              <a:t>précomptable</a:t>
            </a:r>
            <a:r>
              <a:rPr lang="fr-FR" dirty="0"/>
              <a:t>).</a:t>
            </a:r>
          </a:p>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110</a:t>
            </a:fld>
            <a:endParaRPr lang="fr-FR" dirty="0"/>
          </a:p>
        </p:txBody>
      </p:sp>
      <p:sp>
        <p:nvSpPr>
          <p:cNvPr id="6" name="Titre 5"/>
          <p:cNvSpPr>
            <a:spLocks noGrp="1"/>
          </p:cNvSpPr>
          <p:nvPr>
            <p:ph type="title"/>
          </p:nvPr>
        </p:nvSpPr>
        <p:spPr/>
        <p:txBody>
          <a:bodyPr/>
          <a:lstStyle/>
          <a:p>
            <a:r>
              <a:rPr lang="fr-FR" dirty="0"/>
              <a:t>Activité et Précompte</a:t>
            </a:r>
          </a:p>
        </p:txBody>
      </p:sp>
      <p:pic>
        <p:nvPicPr>
          <p:cNvPr id="11" name="Image 10"/>
          <p:cNvPicPr>
            <a:picLocks noChangeAspect="1"/>
          </p:cNvPicPr>
          <p:nvPr/>
        </p:nvPicPr>
        <p:blipFill>
          <a:blip r:embed="rId2"/>
          <a:stretch>
            <a:fillRect/>
          </a:stretch>
        </p:blipFill>
        <p:spPr>
          <a:xfrm>
            <a:off x="457200" y="3134428"/>
            <a:ext cx="6152455" cy="3101558"/>
          </a:xfrm>
          <a:prstGeom prst="rect">
            <a:avLst/>
          </a:prstGeom>
        </p:spPr>
      </p:pic>
      <p:sp>
        <p:nvSpPr>
          <p:cNvPr id="14" name="ZoneTexte 13"/>
          <p:cNvSpPr txBox="1"/>
          <p:nvPr/>
        </p:nvSpPr>
        <p:spPr>
          <a:xfrm>
            <a:off x="6723955" y="3239311"/>
            <a:ext cx="2415702" cy="1200329"/>
          </a:xfrm>
          <a:prstGeom prst="rect">
            <a:avLst/>
          </a:prstGeom>
          <a:noFill/>
        </p:spPr>
        <p:txBody>
          <a:bodyPr wrap="square" rtlCol="0">
            <a:spAutoFit/>
          </a:bodyPr>
          <a:lstStyle/>
          <a:p>
            <a:r>
              <a:rPr lang="fr-FR" dirty="0"/>
              <a:t>Un employeur est </a:t>
            </a:r>
            <a:r>
              <a:rPr lang="fr-FR" dirty="0" err="1"/>
              <a:t>précomptable</a:t>
            </a:r>
            <a:r>
              <a:rPr lang="fr-FR" dirty="0"/>
              <a:t> s’il a une période de précompte ouverte dans RELM</a:t>
            </a:r>
          </a:p>
        </p:txBody>
      </p:sp>
      <p:cxnSp>
        <p:nvCxnSpPr>
          <p:cNvPr id="16" name="Connecteur droit avec flèche 15"/>
          <p:cNvCxnSpPr>
            <a:stCxn id="14" idx="1"/>
          </p:cNvCxnSpPr>
          <p:nvPr/>
        </p:nvCxnSpPr>
        <p:spPr>
          <a:xfrm flipH="1">
            <a:off x="3124200" y="3839476"/>
            <a:ext cx="3599755" cy="161634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7102720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Exercice : passage au précompte</a:t>
            </a:r>
          </a:p>
        </p:txBody>
      </p:sp>
      <p:sp>
        <p:nvSpPr>
          <p:cNvPr id="8" name="Espace réservé du texte 7"/>
          <p:cNvSpPr>
            <a:spLocks noGrp="1"/>
          </p:cNvSpPr>
          <p:nvPr>
            <p:ph type="body" idx="1"/>
          </p:nvPr>
        </p:nvSpPr>
        <p:spPr>
          <a:xfrm>
            <a:off x="2823498" y="4609379"/>
            <a:ext cx="3390662" cy="698354"/>
          </a:xfrm>
        </p:spPr>
        <p:txBody>
          <a:bodyPr/>
          <a:lstStyle/>
          <a:p>
            <a:r>
              <a:rPr lang="fr-FR" dirty="0"/>
              <a:t>Charlie est de retour</a:t>
            </a:r>
          </a:p>
          <a:p>
            <a:r>
              <a:rPr lang="fr-FR" dirty="0"/>
              <a:t>Passage au précompte à partir du 01/09/2017</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111</a:t>
            </a:fld>
            <a:endParaRPr lang="fr-FR" dirty="0"/>
          </a:p>
        </p:txBody>
      </p:sp>
      <p:pic>
        <p:nvPicPr>
          <p:cNvPr id="10" name="Picture 2" descr="https://i.skyrock.net/5252/79895252/pics/3243676442_1_3_FMyxPT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506" y="3013341"/>
            <a:ext cx="1636614" cy="2930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9639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Fermer la période de l’employeur s’il en existe un, au 31/08/2017 ;</a:t>
            </a:r>
          </a:p>
          <a:p>
            <a:r>
              <a:rPr lang="fr-FR" dirty="0"/>
              <a:t>Créer une période avec un employeur </a:t>
            </a:r>
            <a:r>
              <a:rPr lang="fr-FR" dirty="0" err="1"/>
              <a:t>précomptable</a:t>
            </a:r>
            <a:r>
              <a:rPr lang="fr-FR" dirty="0"/>
              <a:t> (des rectorats par exemple) au 01/09/2017 ;</a:t>
            </a:r>
          </a:p>
          <a:p>
            <a:r>
              <a:rPr lang="fr-FR" dirty="0"/>
              <a:t>Modifier le mode de recouvrement des cotisations du dossier RC.</a:t>
            </a:r>
          </a:p>
          <a:p>
            <a:endParaRPr lang="fr-FR" dirty="0"/>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112</a:t>
            </a:fld>
            <a:endParaRPr lang="fr-FR" dirty="0"/>
          </a:p>
        </p:txBody>
      </p:sp>
      <p:sp>
        <p:nvSpPr>
          <p:cNvPr id="7" name="Titre 6"/>
          <p:cNvSpPr>
            <a:spLocks noGrp="1"/>
          </p:cNvSpPr>
          <p:nvPr>
            <p:ph type="title"/>
          </p:nvPr>
        </p:nvSpPr>
        <p:spPr/>
        <p:txBody>
          <a:bodyPr/>
          <a:lstStyle/>
          <a:p>
            <a:r>
              <a:rPr lang="fr-FR" dirty="0"/>
              <a:t>Exercice : passage au précompte</a:t>
            </a:r>
          </a:p>
        </p:txBody>
      </p:sp>
      <p:pic>
        <p:nvPicPr>
          <p:cNvPr id="9" name="Image 8"/>
          <p:cNvPicPr>
            <a:picLocks noChangeAspect="1"/>
          </p:cNvPicPr>
          <p:nvPr/>
        </p:nvPicPr>
        <p:blipFill>
          <a:blip r:embed="rId2"/>
          <a:stretch>
            <a:fillRect/>
          </a:stretch>
        </p:blipFill>
        <p:spPr>
          <a:xfrm>
            <a:off x="699391" y="2985999"/>
            <a:ext cx="7745217" cy="3009989"/>
          </a:xfrm>
          <a:prstGeom prst="rect">
            <a:avLst/>
          </a:prstGeom>
        </p:spPr>
      </p:pic>
    </p:spTree>
    <p:extLst>
      <p:ext uri="{BB962C8B-B14F-4D97-AF65-F5344CB8AC3E}">
        <p14:creationId xmlns:p14="http://schemas.microsoft.com/office/powerpoint/2010/main" val="339758689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Changement de relation mutualiste</a:t>
            </a:r>
          </a:p>
        </p:txBody>
      </p:sp>
      <p:sp>
        <p:nvSpPr>
          <p:cNvPr id="8" name="Espace réservé du texte 7"/>
          <p:cNvSpPr>
            <a:spLocks noGrp="1"/>
          </p:cNvSpPr>
          <p:nvPr>
            <p:ph type="body" idx="1"/>
          </p:nvPr>
        </p:nvSpPr>
        <p:spPr/>
        <p:txBody>
          <a:bodyPr/>
          <a:lstStyle/>
          <a:p>
            <a:r>
              <a:rPr lang="fr-FR" dirty="0"/>
              <a:t>Maintien Actif CTA / Passage à MPA</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113</a:t>
            </a:fld>
            <a:endParaRPr lang="fr-FR" dirty="0"/>
          </a:p>
        </p:txBody>
      </p:sp>
    </p:spTree>
    <p:extLst>
      <p:ext uri="{BB962C8B-B14F-4D97-AF65-F5344CB8AC3E}">
        <p14:creationId xmlns:p14="http://schemas.microsoft.com/office/powerpoint/2010/main" val="92793567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endParaRPr lang="fr-F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114</a:t>
            </a:fld>
            <a:endParaRPr lang="fr-FR" dirty="0"/>
          </a:p>
        </p:txBody>
      </p:sp>
      <p:sp>
        <p:nvSpPr>
          <p:cNvPr id="7" name="Titre 6"/>
          <p:cNvSpPr>
            <a:spLocks noGrp="1"/>
          </p:cNvSpPr>
          <p:nvPr>
            <p:ph type="title"/>
          </p:nvPr>
        </p:nvSpPr>
        <p:spPr/>
        <p:txBody>
          <a:bodyPr/>
          <a:lstStyle/>
          <a:p>
            <a:r>
              <a:rPr lang="fr-FR" dirty="0"/>
              <a:t>Changement de relation mutualiste</a:t>
            </a:r>
          </a:p>
        </p:txBody>
      </p:sp>
      <p:pic>
        <p:nvPicPr>
          <p:cNvPr id="9" name="Image 8"/>
          <p:cNvPicPr>
            <a:picLocks noChangeAspect="1"/>
          </p:cNvPicPr>
          <p:nvPr/>
        </p:nvPicPr>
        <p:blipFill>
          <a:blip r:embed="rId2"/>
          <a:stretch>
            <a:fillRect/>
          </a:stretch>
        </p:blipFill>
        <p:spPr>
          <a:xfrm>
            <a:off x="457199" y="1304640"/>
            <a:ext cx="6474627" cy="4931346"/>
          </a:xfrm>
          <a:prstGeom prst="rect">
            <a:avLst/>
          </a:prstGeom>
        </p:spPr>
      </p:pic>
      <p:sp>
        <p:nvSpPr>
          <p:cNvPr id="11" name="ZoneTexte 10"/>
          <p:cNvSpPr txBox="1"/>
          <p:nvPr/>
        </p:nvSpPr>
        <p:spPr>
          <a:xfrm>
            <a:off x="7046125" y="1304640"/>
            <a:ext cx="1799617" cy="4524315"/>
          </a:xfrm>
          <a:prstGeom prst="rect">
            <a:avLst/>
          </a:prstGeom>
          <a:noFill/>
        </p:spPr>
        <p:txBody>
          <a:bodyPr wrap="square" rtlCol="0">
            <a:spAutoFit/>
          </a:bodyPr>
          <a:lstStyle/>
          <a:p>
            <a:r>
              <a:rPr lang="fr-FR" sz="1600" dirty="0"/>
              <a:t>Le changement de relation mutualiste est déclenché par un évènement sur la situation professionnelle ou personnelle de l’adhérent.</a:t>
            </a:r>
          </a:p>
          <a:p>
            <a:endParaRPr lang="fr-FR" sz="1600" dirty="0"/>
          </a:p>
          <a:p>
            <a:r>
              <a:rPr lang="fr-FR" sz="1600" dirty="0"/>
              <a:t>Nous allons présenter ici le cas d’un passage en Maintien pour un Actif CTA.</a:t>
            </a:r>
          </a:p>
          <a:p>
            <a:endParaRPr lang="fr-FR" sz="1600" dirty="0"/>
          </a:p>
          <a:p>
            <a:r>
              <a:rPr lang="fr-FR" sz="1600" dirty="0"/>
              <a:t>On crée la situation administrative pour Charlie</a:t>
            </a:r>
          </a:p>
        </p:txBody>
      </p:sp>
      <p:cxnSp>
        <p:nvCxnSpPr>
          <p:cNvPr id="13" name="Connecteur : en angle 12"/>
          <p:cNvCxnSpPr>
            <a:stCxn id="11" idx="2"/>
          </p:cNvCxnSpPr>
          <p:nvPr/>
        </p:nvCxnSpPr>
        <p:spPr>
          <a:xfrm rot="5400000" flipH="1">
            <a:off x="6228743" y="4111764"/>
            <a:ext cx="323096" cy="3111286"/>
          </a:xfrm>
          <a:prstGeom prst="bentConnector4">
            <a:avLst>
              <a:gd name="adj1" fmla="val -70753"/>
              <a:gd name="adj2" fmla="val 64460"/>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529449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Renseigner tous les champs entourés à l’écran puis valider la saisie.</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115</a:t>
            </a:fld>
            <a:endParaRPr lang="fr-FR" dirty="0"/>
          </a:p>
        </p:txBody>
      </p:sp>
      <p:sp>
        <p:nvSpPr>
          <p:cNvPr id="6" name="Titre 5"/>
          <p:cNvSpPr>
            <a:spLocks noGrp="1"/>
          </p:cNvSpPr>
          <p:nvPr>
            <p:ph type="title"/>
          </p:nvPr>
        </p:nvSpPr>
        <p:spPr/>
        <p:txBody>
          <a:bodyPr/>
          <a:lstStyle/>
          <a:p>
            <a:r>
              <a:rPr lang="fr-FR" dirty="0"/>
              <a:t>Changement de relation mutualiste</a:t>
            </a:r>
          </a:p>
        </p:txBody>
      </p:sp>
      <p:pic>
        <p:nvPicPr>
          <p:cNvPr id="8" name="Image 7"/>
          <p:cNvPicPr>
            <a:picLocks noChangeAspect="1"/>
          </p:cNvPicPr>
          <p:nvPr/>
        </p:nvPicPr>
        <p:blipFill>
          <a:blip r:embed="rId2"/>
          <a:stretch>
            <a:fillRect/>
          </a:stretch>
        </p:blipFill>
        <p:spPr>
          <a:xfrm>
            <a:off x="520430" y="2170253"/>
            <a:ext cx="8103140" cy="2246347"/>
          </a:xfrm>
          <a:prstGeom prst="rect">
            <a:avLst/>
          </a:prstGeom>
        </p:spPr>
      </p:pic>
      <p:pic>
        <p:nvPicPr>
          <p:cNvPr id="9" name="Image 8"/>
          <p:cNvPicPr>
            <a:picLocks noChangeAspect="1"/>
          </p:cNvPicPr>
          <p:nvPr/>
        </p:nvPicPr>
        <p:blipFill>
          <a:blip r:embed="rId3"/>
          <a:stretch>
            <a:fillRect/>
          </a:stretch>
        </p:blipFill>
        <p:spPr>
          <a:xfrm>
            <a:off x="262647" y="4676157"/>
            <a:ext cx="8618706" cy="1538302"/>
          </a:xfrm>
          <a:prstGeom prst="rect">
            <a:avLst/>
          </a:prstGeom>
        </p:spPr>
      </p:pic>
    </p:spTree>
    <p:extLst>
      <p:ext uri="{BB962C8B-B14F-4D97-AF65-F5344CB8AC3E}">
        <p14:creationId xmlns:p14="http://schemas.microsoft.com/office/powerpoint/2010/main" val="135023893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980446" y="1544638"/>
            <a:ext cx="3706353" cy="4451350"/>
          </a:xfrm>
        </p:spPr>
        <p:txBody>
          <a:bodyPr/>
          <a:lstStyle/>
          <a:p>
            <a:pPr marL="0" indent="0">
              <a:buNone/>
            </a:pPr>
            <a:endParaRPr lang="fr-FR" dirty="0"/>
          </a:p>
          <a:p>
            <a:pPr marL="0" indent="0" algn="r">
              <a:buNone/>
            </a:pPr>
            <a:r>
              <a:rPr lang="fr-FR" dirty="0"/>
              <a:t>Le tableau de droite présente les périodes de maintien possible</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116</a:t>
            </a:fld>
            <a:endParaRPr lang="fr-FR" dirty="0"/>
          </a:p>
        </p:txBody>
      </p:sp>
      <p:sp>
        <p:nvSpPr>
          <p:cNvPr id="6" name="Titre 5"/>
          <p:cNvSpPr>
            <a:spLocks noGrp="1"/>
          </p:cNvSpPr>
          <p:nvPr>
            <p:ph type="title"/>
          </p:nvPr>
        </p:nvSpPr>
        <p:spPr/>
        <p:txBody>
          <a:bodyPr/>
          <a:lstStyle/>
          <a:p>
            <a:r>
              <a:rPr lang="fr-FR" dirty="0"/>
              <a:t>Changement de relation mutualiste</a:t>
            </a:r>
          </a:p>
        </p:txBody>
      </p:sp>
      <p:pic>
        <p:nvPicPr>
          <p:cNvPr id="10" name="Image 9"/>
          <p:cNvPicPr>
            <a:picLocks noChangeAspect="1"/>
          </p:cNvPicPr>
          <p:nvPr/>
        </p:nvPicPr>
        <p:blipFill>
          <a:blip r:embed="rId2"/>
          <a:stretch>
            <a:fillRect/>
          </a:stretch>
        </p:blipFill>
        <p:spPr>
          <a:xfrm>
            <a:off x="2003622" y="2740335"/>
            <a:ext cx="6973386" cy="3375652"/>
          </a:xfrm>
          <a:prstGeom prst="rect">
            <a:avLst/>
          </a:prstGeom>
        </p:spPr>
      </p:pic>
      <p:pic>
        <p:nvPicPr>
          <p:cNvPr id="9" name="Image 8"/>
          <p:cNvPicPr>
            <a:picLocks noChangeAspect="1"/>
          </p:cNvPicPr>
          <p:nvPr/>
        </p:nvPicPr>
        <p:blipFill>
          <a:blip r:embed="rId3"/>
          <a:stretch>
            <a:fillRect/>
          </a:stretch>
        </p:blipFill>
        <p:spPr>
          <a:xfrm>
            <a:off x="166992" y="1179513"/>
            <a:ext cx="4813455" cy="2409993"/>
          </a:xfrm>
          <a:prstGeom prst="rect">
            <a:avLst/>
          </a:prstGeom>
        </p:spPr>
      </p:pic>
      <p:sp>
        <p:nvSpPr>
          <p:cNvPr id="11" name="Flèche : courbe vers la droite 10"/>
          <p:cNvSpPr/>
          <p:nvPr/>
        </p:nvSpPr>
        <p:spPr>
          <a:xfrm rot="20219457">
            <a:off x="811136" y="2928363"/>
            <a:ext cx="1186775" cy="2052537"/>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415661010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Sélectionner la précision de la relation mutualiste puis cliquer sur « valider »</a:t>
            </a:r>
          </a:p>
          <a:p>
            <a:r>
              <a:rPr lang="fr-FR" dirty="0"/>
              <a:t>Activer le dossier sur les deux écrans suivants.</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117</a:t>
            </a:fld>
            <a:endParaRPr lang="fr-FR" dirty="0"/>
          </a:p>
        </p:txBody>
      </p:sp>
      <p:sp>
        <p:nvSpPr>
          <p:cNvPr id="6" name="Titre 5"/>
          <p:cNvSpPr>
            <a:spLocks noGrp="1"/>
          </p:cNvSpPr>
          <p:nvPr>
            <p:ph type="title"/>
          </p:nvPr>
        </p:nvSpPr>
        <p:spPr/>
        <p:txBody>
          <a:bodyPr/>
          <a:lstStyle/>
          <a:p>
            <a:r>
              <a:rPr lang="fr-FR" dirty="0"/>
              <a:t>Changement de relation mutualiste</a:t>
            </a:r>
          </a:p>
        </p:txBody>
      </p:sp>
      <p:pic>
        <p:nvPicPr>
          <p:cNvPr id="7" name="Image 6"/>
          <p:cNvPicPr>
            <a:picLocks noChangeAspect="1"/>
          </p:cNvPicPr>
          <p:nvPr/>
        </p:nvPicPr>
        <p:blipFill>
          <a:blip r:embed="rId2"/>
          <a:stretch>
            <a:fillRect/>
          </a:stretch>
        </p:blipFill>
        <p:spPr>
          <a:xfrm>
            <a:off x="1274323" y="2253021"/>
            <a:ext cx="6595353" cy="4051059"/>
          </a:xfrm>
          <a:prstGeom prst="rect">
            <a:avLst/>
          </a:prstGeom>
        </p:spPr>
      </p:pic>
    </p:spTree>
    <p:extLst>
      <p:ext uri="{BB962C8B-B14F-4D97-AF65-F5344CB8AC3E}">
        <p14:creationId xmlns:p14="http://schemas.microsoft.com/office/powerpoint/2010/main" val="225485065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La nouvelle RM apparait sur la synthèse et dans le dossier RC en consultation.</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118</a:t>
            </a:fld>
            <a:endParaRPr lang="fr-FR" dirty="0"/>
          </a:p>
        </p:txBody>
      </p:sp>
      <p:sp>
        <p:nvSpPr>
          <p:cNvPr id="6" name="Titre 5"/>
          <p:cNvSpPr>
            <a:spLocks noGrp="1"/>
          </p:cNvSpPr>
          <p:nvPr>
            <p:ph type="title"/>
          </p:nvPr>
        </p:nvSpPr>
        <p:spPr/>
        <p:txBody>
          <a:bodyPr/>
          <a:lstStyle/>
          <a:p>
            <a:r>
              <a:rPr lang="fr-FR" dirty="0"/>
              <a:t>Changement de relation mutualiste</a:t>
            </a:r>
          </a:p>
        </p:txBody>
      </p:sp>
      <p:pic>
        <p:nvPicPr>
          <p:cNvPr id="7" name="Image 6"/>
          <p:cNvPicPr>
            <a:picLocks noChangeAspect="1"/>
          </p:cNvPicPr>
          <p:nvPr/>
        </p:nvPicPr>
        <p:blipFill>
          <a:blip r:embed="rId2"/>
          <a:stretch>
            <a:fillRect/>
          </a:stretch>
        </p:blipFill>
        <p:spPr>
          <a:xfrm>
            <a:off x="911968" y="2964356"/>
            <a:ext cx="7830766" cy="3271630"/>
          </a:xfrm>
          <a:prstGeom prst="rect">
            <a:avLst/>
          </a:prstGeom>
        </p:spPr>
      </p:pic>
      <p:pic>
        <p:nvPicPr>
          <p:cNvPr id="8" name="Image 7"/>
          <p:cNvPicPr>
            <a:picLocks noChangeAspect="1"/>
          </p:cNvPicPr>
          <p:nvPr/>
        </p:nvPicPr>
        <p:blipFill>
          <a:blip r:embed="rId3"/>
          <a:stretch>
            <a:fillRect/>
          </a:stretch>
        </p:blipFill>
        <p:spPr>
          <a:xfrm>
            <a:off x="656617" y="1918363"/>
            <a:ext cx="8341468" cy="1045993"/>
          </a:xfrm>
          <a:prstGeom prst="rect">
            <a:avLst/>
          </a:prstGeom>
        </p:spPr>
      </p:pic>
    </p:spTree>
    <p:extLst>
      <p:ext uri="{BB962C8B-B14F-4D97-AF65-F5344CB8AC3E}">
        <p14:creationId xmlns:p14="http://schemas.microsoft.com/office/powerpoint/2010/main" val="236409705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Exercice : passer la RM de l’adhérent RO/RC avec l’offre Intégrale (exercice souscription simplifiée) en MPA au 01/09/2017</a:t>
            </a:r>
          </a:p>
          <a:p>
            <a:r>
              <a:rPr lang="fr-FR" dirty="0"/>
              <a:t>Rappel : la RM MPA n’est pas disponible sur le RC Référencé</a:t>
            </a:r>
          </a:p>
          <a:p>
            <a:endParaRPr lang="fr-FR" dirty="0"/>
          </a:p>
          <a:p>
            <a:r>
              <a:rPr lang="fr-FR" dirty="0"/>
              <a:t>Étapes :</a:t>
            </a:r>
          </a:p>
          <a:p>
            <a:pPr marL="584200" lvl="1" indent="-342900">
              <a:buFont typeface="+mj-lt"/>
              <a:buAutoNum type="arabicPeriod"/>
            </a:pPr>
            <a:r>
              <a:rPr lang="fr-FR" dirty="0"/>
              <a:t>Fermer son activité au 31/08/2017 ;</a:t>
            </a:r>
          </a:p>
          <a:p>
            <a:pPr marL="584200" lvl="1" indent="-342900">
              <a:buFont typeface="+mj-lt"/>
              <a:buAutoNum type="arabicPeriod"/>
            </a:pPr>
            <a:r>
              <a:rPr lang="fr-FR" dirty="0"/>
              <a:t>Effectuer le changement de relation mutualiste au 01/09/2017 ;</a:t>
            </a:r>
          </a:p>
          <a:p>
            <a:pPr marL="584200" lvl="1" indent="-342900">
              <a:buFont typeface="+mj-lt"/>
              <a:buAutoNum type="arabicPeriod"/>
            </a:pPr>
            <a:r>
              <a:rPr lang="fr-FR" dirty="0"/>
              <a:t>Choisir une offre RC pour le MPA ;</a:t>
            </a:r>
          </a:p>
          <a:p>
            <a:pPr marL="584200" lvl="1" indent="-342900">
              <a:buFont typeface="+mj-lt"/>
              <a:buAutoNum type="arabicPeriod"/>
            </a:pPr>
            <a:r>
              <a:rPr lang="fr-FR" dirty="0"/>
              <a:t>Activer le dossier.</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119</a:t>
            </a:fld>
            <a:endParaRPr lang="fr-FR" dirty="0"/>
          </a:p>
        </p:txBody>
      </p:sp>
      <p:sp>
        <p:nvSpPr>
          <p:cNvPr id="6" name="Titre 5"/>
          <p:cNvSpPr>
            <a:spLocks noGrp="1"/>
          </p:cNvSpPr>
          <p:nvPr>
            <p:ph type="title"/>
          </p:nvPr>
        </p:nvSpPr>
        <p:spPr/>
        <p:txBody>
          <a:bodyPr/>
          <a:lstStyle/>
          <a:p>
            <a:r>
              <a:rPr lang="fr-FR" dirty="0"/>
              <a:t>Changement de relation mutualiste</a:t>
            </a:r>
          </a:p>
        </p:txBody>
      </p:sp>
    </p:spTree>
    <p:extLst>
      <p:ext uri="{BB962C8B-B14F-4D97-AF65-F5344CB8AC3E}">
        <p14:creationId xmlns:p14="http://schemas.microsoft.com/office/powerpoint/2010/main" val="22797457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40961" name="Titre 1"/>
          <p:cNvSpPr>
            <a:spLocks noGrp="1"/>
          </p:cNvSpPr>
          <p:nvPr>
            <p:ph type="title"/>
          </p:nvPr>
        </p:nvSpPr>
        <p:spPr/>
        <p:txBody>
          <a:bodyPr/>
          <a:lstStyle/>
          <a:p>
            <a:r>
              <a:rPr lang="fr-FR" dirty="0"/>
              <a:t>Présentation de l’outil ORPER : la recherche personne </a:t>
            </a:r>
          </a:p>
        </p:txBody>
      </p:sp>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pic>
        <p:nvPicPr>
          <p:cNvPr id="7170" name="Picture 2"/>
          <p:cNvPicPr>
            <a:picLocks noChangeAspect="1" noChangeArrowheads="1"/>
          </p:cNvPicPr>
          <p:nvPr/>
        </p:nvPicPr>
        <p:blipFill>
          <a:blip r:embed="rId2"/>
          <a:srcRect/>
          <a:stretch>
            <a:fillRect/>
          </a:stretch>
        </p:blipFill>
        <p:spPr bwMode="auto">
          <a:xfrm>
            <a:off x="477714" y="1283783"/>
            <a:ext cx="8209086" cy="4973059"/>
          </a:xfrm>
          <a:prstGeom prst="rect">
            <a:avLst/>
          </a:prstGeom>
          <a:noFill/>
          <a:ln w="9525">
            <a:noFill/>
            <a:miter lim="800000"/>
            <a:headEnd/>
            <a:tailEnd/>
          </a:ln>
        </p:spPr>
      </p:pic>
    </p:spTree>
    <p:extLst>
      <p:ext uri="{BB962C8B-B14F-4D97-AF65-F5344CB8AC3E}">
        <p14:creationId xmlns:p14="http://schemas.microsoft.com/office/powerpoint/2010/main" val="3071992385"/>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Ressource</a:t>
            </a:r>
          </a:p>
        </p:txBody>
      </p:sp>
      <p:sp>
        <p:nvSpPr>
          <p:cNvPr id="8" name="Espace réservé du texte 7"/>
          <p:cNvSpPr>
            <a:spLocks noGrp="1"/>
          </p:cNvSpPr>
          <p:nvPr>
            <p:ph type="body" idx="1"/>
          </p:nvPr>
        </p:nvSpPr>
        <p:spPr/>
        <p:txBody>
          <a:bodyPr/>
          <a:lstStyle/>
          <a:p>
            <a:r>
              <a:rPr lang="fr-FR" dirty="0"/>
              <a:t>Saisie unitaire et en masse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120</a:t>
            </a:fld>
            <a:endParaRPr lang="fr-FR" dirty="0"/>
          </a:p>
        </p:txBody>
      </p:sp>
    </p:spTree>
    <p:extLst>
      <p:ext uri="{BB962C8B-B14F-4D97-AF65-F5344CB8AC3E}">
        <p14:creationId xmlns:p14="http://schemas.microsoft.com/office/powerpoint/2010/main" val="32904238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endParaRPr lang="fr-FR" i="1" dirty="0"/>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121</a:t>
            </a:fld>
            <a:endParaRPr lang="fr-FR" dirty="0"/>
          </a:p>
        </p:txBody>
      </p:sp>
      <p:sp>
        <p:nvSpPr>
          <p:cNvPr id="7" name="Titre 6"/>
          <p:cNvSpPr>
            <a:spLocks noGrp="1"/>
          </p:cNvSpPr>
          <p:nvPr>
            <p:ph type="title"/>
          </p:nvPr>
        </p:nvSpPr>
        <p:spPr/>
        <p:txBody>
          <a:bodyPr/>
          <a:lstStyle/>
          <a:p>
            <a:r>
              <a:rPr lang="fr-FR" dirty="0"/>
              <a:t>Ressource</a:t>
            </a:r>
          </a:p>
        </p:txBody>
      </p:sp>
      <p:pic>
        <p:nvPicPr>
          <p:cNvPr id="10" name="Image 9"/>
          <p:cNvPicPr>
            <a:picLocks noChangeAspect="1"/>
          </p:cNvPicPr>
          <p:nvPr/>
        </p:nvPicPr>
        <p:blipFill>
          <a:blip r:embed="rId2"/>
          <a:stretch>
            <a:fillRect/>
          </a:stretch>
        </p:blipFill>
        <p:spPr>
          <a:xfrm>
            <a:off x="174289" y="1304640"/>
            <a:ext cx="2709902" cy="3243141"/>
          </a:xfrm>
          <a:prstGeom prst="rect">
            <a:avLst/>
          </a:prstGeom>
        </p:spPr>
      </p:pic>
      <p:pic>
        <p:nvPicPr>
          <p:cNvPr id="11" name="Image 10"/>
          <p:cNvPicPr>
            <a:picLocks noChangeAspect="1"/>
          </p:cNvPicPr>
          <p:nvPr/>
        </p:nvPicPr>
        <p:blipFill>
          <a:blip r:embed="rId3"/>
          <a:stretch>
            <a:fillRect/>
          </a:stretch>
        </p:blipFill>
        <p:spPr>
          <a:xfrm>
            <a:off x="3661145" y="4458033"/>
            <a:ext cx="5308566" cy="1398493"/>
          </a:xfrm>
          <a:prstGeom prst="rect">
            <a:avLst/>
          </a:prstGeom>
        </p:spPr>
      </p:pic>
      <p:sp>
        <p:nvSpPr>
          <p:cNvPr id="12" name="Organigramme : Décision 11"/>
          <p:cNvSpPr/>
          <p:nvPr/>
        </p:nvSpPr>
        <p:spPr>
          <a:xfrm>
            <a:off x="5467150" y="2605656"/>
            <a:ext cx="2002054" cy="1164657"/>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b="1" dirty="0"/>
              <a:t>Plusieurs ressources à saisir pour une personne ?</a:t>
            </a:r>
          </a:p>
        </p:txBody>
      </p:sp>
      <p:cxnSp>
        <p:nvCxnSpPr>
          <p:cNvPr id="14" name="Connecteur : en angle 13"/>
          <p:cNvCxnSpPr>
            <a:stCxn id="12" idx="2"/>
            <a:endCxn id="11" idx="0"/>
          </p:cNvCxnSpPr>
          <p:nvPr/>
        </p:nvCxnSpPr>
        <p:spPr>
          <a:xfrm rot="5400000">
            <a:off x="6047943" y="4037799"/>
            <a:ext cx="687720" cy="152749"/>
          </a:xfrm>
          <a:prstGeom prst="bentConnector3">
            <a:avLst/>
          </a:prstGeom>
          <a:ln>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8" name="Connecteur : en angle 17"/>
          <p:cNvCxnSpPr>
            <a:stCxn id="12" idx="1"/>
            <a:endCxn id="10" idx="3"/>
          </p:cNvCxnSpPr>
          <p:nvPr/>
        </p:nvCxnSpPr>
        <p:spPr>
          <a:xfrm rot="10800000">
            <a:off x="2884192" y="2926211"/>
            <a:ext cx="2582959" cy="261774"/>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5467776" y="1538891"/>
            <a:ext cx="2002054" cy="51516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t>Saisie ressource</a:t>
            </a:r>
          </a:p>
        </p:txBody>
      </p:sp>
      <p:cxnSp>
        <p:nvCxnSpPr>
          <p:cNvPr id="46" name="Connecteur : en angle 45"/>
          <p:cNvCxnSpPr>
            <a:stCxn id="42" idx="2"/>
            <a:endCxn id="12" idx="0"/>
          </p:cNvCxnSpPr>
          <p:nvPr/>
        </p:nvCxnSpPr>
        <p:spPr>
          <a:xfrm rot="5400000">
            <a:off x="6192692" y="2329544"/>
            <a:ext cx="551597" cy="626"/>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48" name="ZoneTexte 47"/>
          <p:cNvSpPr txBox="1"/>
          <p:nvPr/>
        </p:nvSpPr>
        <p:spPr>
          <a:xfrm>
            <a:off x="6553200" y="3851627"/>
            <a:ext cx="587141" cy="366408"/>
          </a:xfrm>
          <a:prstGeom prst="rect">
            <a:avLst/>
          </a:prstGeom>
          <a:noFill/>
        </p:spPr>
        <p:txBody>
          <a:bodyPr wrap="square" rtlCol="0">
            <a:spAutoFit/>
          </a:bodyPr>
          <a:lstStyle/>
          <a:p>
            <a:r>
              <a:rPr lang="fr-FR" dirty="0"/>
              <a:t>Oui</a:t>
            </a:r>
          </a:p>
        </p:txBody>
      </p:sp>
      <p:sp>
        <p:nvSpPr>
          <p:cNvPr id="50" name="ZoneTexte 49"/>
          <p:cNvSpPr txBox="1"/>
          <p:nvPr/>
        </p:nvSpPr>
        <p:spPr>
          <a:xfrm>
            <a:off x="4230303" y="2828104"/>
            <a:ext cx="587141" cy="369332"/>
          </a:xfrm>
          <a:prstGeom prst="rect">
            <a:avLst/>
          </a:prstGeom>
          <a:noFill/>
        </p:spPr>
        <p:txBody>
          <a:bodyPr wrap="square" rtlCol="0">
            <a:spAutoFit/>
          </a:bodyPr>
          <a:lstStyle/>
          <a:p>
            <a:r>
              <a:rPr lang="fr-FR" dirty="0"/>
              <a:t>Non</a:t>
            </a:r>
          </a:p>
        </p:txBody>
      </p:sp>
    </p:spTree>
    <p:extLst>
      <p:ext uri="{BB962C8B-B14F-4D97-AF65-F5344CB8AC3E}">
        <p14:creationId xmlns:p14="http://schemas.microsoft.com/office/powerpoint/2010/main" val="315923507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122</a:t>
            </a:fld>
            <a:endParaRPr lang="fr-FR" dirty="0"/>
          </a:p>
        </p:txBody>
      </p:sp>
      <p:sp>
        <p:nvSpPr>
          <p:cNvPr id="6" name="Titre 5"/>
          <p:cNvSpPr>
            <a:spLocks noGrp="1"/>
          </p:cNvSpPr>
          <p:nvPr>
            <p:ph type="title"/>
          </p:nvPr>
        </p:nvSpPr>
        <p:spPr/>
        <p:txBody>
          <a:bodyPr/>
          <a:lstStyle/>
          <a:p>
            <a:r>
              <a:rPr lang="fr-FR" dirty="0"/>
              <a:t>Ressource : saisie en masse</a:t>
            </a:r>
          </a:p>
        </p:txBody>
      </p:sp>
      <p:pic>
        <p:nvPicPr>
          <p:cNvPr id="7" name="Image 6"/>
          <p:cNvPicPr>
            <a:picLocks noChangeAspect="1"/>
          </p:cNvPicPr>
          <p:nvPr/>
        </p:nvPicPr>
        <p:blipFill>
          <a:blip r:embed="rId2"/>
          <a:stretch>
            <a:fillRect/>
          </a:stretch>
        </p:blipFill>
        <p:spPr>
          <a:xfrm>
            <a:off x="1251299" y="1249715"/>
            <a:ext cx="6641401" cy="4986271"/>
          </a:xfrm>
          <a:prstGeom prst="rect">
            <a:avLst/>
          </a:prstGeom>
        </p:spPr>
      </p:pic>
    </p:spTree>
    <p:extLst>
      <p:ext uri="{BB962C8B-B14F-4D97-AF65-F5344CB8AC3E}">
        <p14:creationId xmlns:p14="http://schemas.microsoft.com/office/powerpoint/2010/main" val="39535965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123</a:t>
            </a:fld>
            <a:endParaRPr lang="fr-FR" dirty="0"/>
          </a:p>
        </p:txBody>
      </p:sp>
      <p:sp>
        <p:nvSpPr>
          <p:cNvPr id="6" name="Titre 5"/>
          <p:cNvSpPr>
            <a:spLocks noGrp="1"/>
          </p:cNvSpPr>
          <p:nvPr>
            <p:ph type="title"/>
          </p:nvPr>
        </p:nvSpPr>
        <p:spPr/>
        <p:txBody>
          <a:bodyPr/>
          <a:lstStyle/>
          <a:p>
            <a:r>
              <a:rPr lang="fr-FR" dirty="0"/>
              <a:t>Ressource : saisie unitaire</a:t>
            </a:r>
          </a:p>
        </p:txBody>
      </p:sp>
      <p:pic>
        <p:nvPicPr>
          <p:cNvPr id="7" name="Image 6"/>
          <p:cNvPicPr>
            <a:picLocks noChangeAspect="1"/>
          </p:cNvPicPr>
          <p:nvPr/>
        </p:nvPicPr>
        <p:blipFill>
          <a:blip r:embed="rId2"/>
          <a:stretch>
            <a:fillRect/>
          </a:stretch>
        </p:blipFill>
        <p:spPr>
          <a:xfrm>
            <a:off x="232862" y="1773340"/>
            <a:ext cx="6696196" cy="3714832"/>
          </a:xfrm>
          <a:prstGeom prst="rect">
            <a:avLst/>
          </a:prstGeom>
        </p:spPr>
      </p:pic>
      <p:sp>
        <p:nvSpPr>
          <p:cNvPr id="8" name="ZoneTexte 7"/>
          <p:cNvSpPr txBox="1"/>
          <p:nvPr/>
        </p:nvSpPr>
        <p:spPr>
          <a:xfrm>
            <a:off x="7042827" y="2110902"/>
            <a:ext cx="1994170" cy="2308324"/>
          </a:xfrm>
          <a:prstGeom prst="rect">
            <a:avLst/>
          </a:prstGeom>
          <a:noFill/>
        </p:spPr>
        <p:txBody>
          <a:bodyPr wrap="square" rtlCol="0">
            <a:spAutoFit/>
          </a:bodyPr>
          <a:lstStyle/>
          <a:p>
            <a:r>
              <a:rPr lang="fr-FR" dirty="0"/>
              <a:t>La sélection de l’activité conditionne la nature de ressource saisissable, ici pour des ressources non liées à une activité</a:t>
            </a:r>
          </a:p>
        </p:txBody>
      </p:sp>
      <p:cxnSp>
        <p:nvCxnSpPr>
          <p:cNvPr id="10" name="Connecteur droit avec flèche 9"/>
          <p:cNvCxnSpPr/>
          <p:nvPr/>
        </p:nvCxnSpPr>
        <p:spPr>
          <a:xfrm flipH="1">
            <a:off x="2548647" y="3025302"/>
            <a:ext cx="4380411" cy="10505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2264663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199413" y="2022396"/>
            <a:ext cx="6021424" cy="2780960"/>
          </a:xfrm>
          <a:prstGeom prst="rect">
            <a:avLst/>
          </a:prstGeom>
        </p:spPr>
      </p:pic>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124</a:t>
            </a:fld>
            <a:endParaRPr lang="fr-FR" dirty="0"/>
          </a:p>
        </p:txBody>
      </p:sp>
      <p:sp>
        <p:nvSpPr>
          <p:cNvPr id="6" name="Titre 5"/>
          <p:cNvSpPr>
            <a:spLocks noGrp="1"/>
          </p:cNvSpPr>
          <p:nvPr>
            <p:ph type="title"/>
          </p:nvPr>
        </p:nvSpPr>
        <p:spPr/>
        <p:txBody>
          <a:bodyPr/>
          <a:lstStyle/>
          <a:p>
            <a:r>
              <a:rPr lang="fr-FR" dirty="0"/>
              <a:t>Ressource : saisie unitaire</a:t>
            </a:r>
          </a:p>
        </p:txBody>
      </p:sp>
      <p:sp>
        <p:nvSpPr>
          <p:cNvPr id="8" name="ZoneTexte 7"/>
          <p:cNvSpPr txBox="1"/>
          <p:nvPr/>
        </p:nvSpPr>
        <p:spPr>
          <a:xfrm>
            <a:off x="7042827" y="2110902"/>
            <a:ext cx="1994170" cy="1200329"/>
          </a:xfrm>
          <a:prstGeom prst="rect">
            <a:avLst/>
          </a:prstGeom>
          <a:noFill/>
        </p:spPr>
        <p:txBody>
          <a:bodyPr wrap="square" rtlCol="0">
            <a:spAutoFit/>
          </a:bodyPr>
          <a:lstStyle/>
          <a:p>
            <a:r>
              <a:rPr lang="fr-FR" dirty="0"/>
              <a:t>Pour des ressources liées à une activité « Actif »</a:t>
            </a:r>
          </a:p>
        </p:txBody>
      </p:sp>
      <p:cxnSp>
        <p:nvCxnSpPr>
          <p:cNvPr id="10" name="Connecteur droit avec flèche 9"/>
          <p:cNvCxnSpPr/>
          <p:nvPr/>
        </p:nvCxnSpPr>
        <p:spPr>
          <a:xfrm flipH="1">
            <a:off x="2548647" y="3025302"/>
            <a:ext cx="4380411" cy="10505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36284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199413" y="2022396"/>
            <a:ext cx="6021424" cy="2780960"/>
          </a:xfrm>
          <a:prstGeom prst="rect">
            <a:avLst/>
          </a:prstGeom>
        </p:spPr>
      </p:pic>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125</a:t>
            </a:fld>
            <a:endParaRPr lang="fr-FR" dirty="0"/>
          </a:p>
        </p:txBody>
      </p:sp>
      <p:sp>
        <p:nvSpPr>
          <p:cNvPr id="6" name="Titre 5"/>
          <p:cNvSpPr>
            <a:spLocks noGrp="1"/>
          </p:cNvSpPr>
          <p:nvPr>
            <p:ph type="title"/>
          </p:nvPr>
        </p:nvSpPr>
        <p:spPr/>
        <p:txBody>
          <a:bodyPr/>
          <a:lstStyle/>
          <a:p>
            <a:r>
              <a:rPr lang="fr-FR" dirty="0"/>
              <a:t>Ressource : saisie unitaire</a:t>
            </a:r>
          </a:p>
        </p:txBody>
      </p:sp>
      <p:sp>
        <p:nvSpPr>
          <p:cNvPr id="8" name="ZoneTexte 7"/>
          <p:cNvSpPr txBox="1"/>
          <p:nvPr/>
        </p:nvSpPr>
        <p:spPr>
          <a:xfrm>
            <a:off x="7042827" y="2110902"/>
            <a:ext cx="1994170" cy="1200329"/>
          </a:xfrm>
          <a:prstGeom prst="rect">
            <a:avLst/>
          </a:prstGeom>
          <a:noFill/>
        </p:spPr>
        <p:txBody>
          <a:bodyPr wrap="square" rtlCol="0">
            <a:spAutoFit/>
          </a:bodyPr>
          <a:lstStyle/>
          <a:p>
            <a:r>
              <a:rPr lang="fr-FR" dirty="0"/>
              <a:t>Pour des ressources liées à une activité « Actif »</a:t>
            </a:r>
          </a:p>
        </p:txBody>
      </p:sp>
      <p:cxnSp>
        <p:nvCxnSpPr>
          <p:cNvPr id="10" name="Connecteur droit avec flèche 9"/>
          <p:cNvCxnSpPr/>
          <p:nvPr/>
        </p:nvCxnSpPr>
        <p:spPr>
          <a:xfrm flipH="1">
            <a:off x="2548647" y="3025302"/>
            <a:ext cx="4380411" cy="10505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827318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Pour les montants : sélectionner le type, saisir la valeur puis cliquer sur « Ajouter »</a:t>
            </a:r>
          </a:p>
          <a:p>
            <a:r>
              <a:rPr lang="fr-FR" dirty="0"/>
              <a:t>Une fois tous les montants saisis, cliquer sur « Valider ».</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126</a:t>
            </a:fld>
            <a:endParaRPr lang="fr-FR" dirty="0"/>
          </a:p>
        </p:txBody>
      </p:sp>
      <p:sp>
        <p:nvSpPr>
          <p:cNvPr id="6" name="Titre 5"/>
          <p:cNvSpPr>
            <a:spLocks noGrp="1"/>
          </p:cNvSpPr>
          <p:nvPr>
            <p:ph type="title"/>
          </p:nvPr>
        </p:nvSpPr>
        <p:spPr/>
        <p:txBody>
          <a:bodyPr/>
          <a:lstStyle/>
          <a:p>
            <a:r>
              <a:rPr lang="fr-FR" dirty="0"/>
              <a:t>Ressource : saisie unitaire</a:t>
            </a:r>
          </a:p>
        </p:txBody>
      </p:sp>
      <p:pic>
        <p:nvPicPr>
          <p:cNvPr id="7" name="Image 6"/>
          <p:cNvPicPr>
            <a:picLocks noChangeAspect="1"/>
          </p:cNvPicPr>
          <p:nvPr/>
        </p:nvPicPr>
        <p:blipFill>
          <a:blip r:embed="rId2"/>
          <a:stretch>
            <a:fillRect/>
          </a:stretch>
        </p:blipFill>
        <p:spPr>
          <a:xfrm>
            <a:off x="977630" y="2284854"/>
            <a:ext cx="7188740" cy="4032146"/>
          </a:xfrm>
          <a:prstGeom prst="rect">
            <a:avLst/>
          </a:prstGeom>
        </p:spPr>
      </p:pic>
    </p:spTree>
    <p:extLst>
      <p:ext uri="{BB962C8B-B14F-4D97-AF65-F5344CB8AC3E}">
        <p14:creationId xmlns:p14="http://schemas.microsoft.com/office/powerpoint/2010/main" val="283432543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Passage à la retraite</a:t>
            </a:r>
          </a:p>
        </p:txBody>
      </p:sp>
      <p:sp>
        <p:nvSpPr>
          <p:cNvPr id="8" name="Espace réservé du texte 7"/>
          <p:cNvSpPr>
            <a:spLocks noGrp="1"/>
          </p:cNvSpPr>
          <p:nvPr>
            <p:ph type="body" idx="1"/>
          </p:nvPr>
        </p:nvSpPr>
        <p:spPr/>
        <p:txBody>
          <a:bodyPr/>
          <a:lstStyle/>
          <a:p>
            <a:r>
              <a:rPr lang="fr-FR" dirty="0"/>
              <a:t>Saisie simplifiée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127</a:t>
            </a:fld>
            <a:endParaRPr lang="fr-FR" dirty="0"/>
          </a:p>
        </p:txBody>
      </p:sp>
    </p:spTree>
    <p:extLst>
      <p:ext uri="{BB962C8B-B14F-4D97-AF65-F5344CB8AC3E}">
        <p14:creationId xmlns:p14="http://schemas.microsoft.com/office/powerpoint/2010/main" val="233095580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endParaRPr lang="fr-FR" dirty="0"/>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128</a:t>
            </a:fld>
            <a:endParaRPr lang="fr-FR" dirty="0"/>
          </a:p>
        </p:txBody>
      </p:sp>
      <p:sp>
        <p:nvSpPr>
          <p:cNvPr id="7" name="Titre 6"/>
          <p:cNvSpPr>
            <a:spLocks noGrp="1"/>
          </p:cNvSpPr>
          <p:nvPr>
            <p:ph type="title"/>
          </p:nvPr>
        </p:nvSpPr>
        <p:spPr/>
        <p:txBody>
          <a:bodyPr/>
          <a:lstStyle/>
          <a:p>
            <a:r>
              <a:rPr lang="fr-FR" dirty="0"/>
              <a:t>Passage à la retraite : saisie simplifiée</a:t>
            </a:r>
          </a:p>
        </p:txBody>
      </p:sp>
      <p:pic>
        <p:nvPicPr>
          <p:cNvPr id="11" name="Image 10"/>
          <p:cNvPicPr>
            <a:picLocks noChangeAspect="1"/>
          </p:cNvPicPr>
          <p:nvPr/>
        </p:nvPicPr>
        <p:blipFill>
          <a:blip r:embed="rId2"/>
          <a:stretch>
            <a:fillRect/>
          </a:stretch>
        </p:blipFill>
        <p:spPr>
          <a:xfrm>
            <a:off x="2242686" y="1193149"/>
            <a:ext cx="6727643" cy="5154328"/>
          </a:xfrm>
          <a:prstGeom prst="rect">
            <a:avLst/>
          </a:prstGeom>
        </p:spPr>
      </p:pic>
      <p:pic>
        <p:nvPicPr>
          <p:cNvPr id="10" name="Image 9"/>
          <p:cNvPicPr>
            <a:picLocks noChangeAspect="1"/>
          </p:cNvPicPr>
          <p:nvPr/>
        </p:nvPicPr>
        <p:blipFill>
          <a:blip r:embed="rId3"/>
          <a:stretch>
            <a:fillRect/>
          </a:stretch>
        </p:blipFill>
        <p:spPr>
          <a:xfrm>
            <a:off x="96327" y="1198129"/>
            <a:ext cx="3100153" cy="2016709"/>
          </a:xfrm>
          <a:prstGeom prst="rect">
            <a:avLst/>
          </a:prstGeom>
          <a:effectLst>
            <a:outerShdw blurRad="50800" dist="38100" dir="2700000" algn="tl" rotWithShape="0">
              <a:prstClr val="black">
                <a:alpha val="40000"/>
              </a:prstClr>
            </a:outerShdw>
          </a:effectLst>
        </p:spPr>
      </p:pic>
      <p:sp>
        <p:nvSpPr>
          <p:cNvPr id="12" name="Flèche : courbe vers la droite 11"/>
          <p:cNvSpPr/>
          <p:nvPr/>
        </p:nvSpPr>
        <p:spPr>
          <a:xfrm rot="19669832">
            <a:off x="834884" y="3031958"/>
            <a:ext cx="878413" cy="1713297"/>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13" name="ZoneTexte 12"/>
          <p:cNvSpPr txBox="1"/>
          <p:nvPr/>
        </p:nvSpPr>
        <p:spPr>
          <a:xfrm>
            <a:off x="127646" y="4361661"/>
            <a:ext cx="1934604" cy="1754326"/>
          </a:xfrm>
          <a:prstGeom prst="rect">
            <a:avLst/>
          </a:prstGeom>
          <a:noFill/>
        </p:spPr>
        <p:txBody>
          <a:bodyPr wrap="square" rtlCol="0">
            <a:spAutoFit/>
          </a:bodyPr>
          <a:lstStyle/>
          <a:p>
            <a:r>
              <a:rPr lang="fr-FR" dirty="0"/>
              <a:t>Nous allons procéder au passage à la retraite pour l’adhérent RC Seul au 01/01/2018</a:t>
            </a:r>
          </a:p>
        </p:txBody>
      </p:sp>
    </p:spTree>
    <p:extLst>
      <p:ext uri="{BB962C8B-B14F-4D97-AF65-F5344CB8AC3E}">
        <p14:creationId xmlns:p14="http://schemas.microsoft.com/office/powerpoint/2010/main" val="121484133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129</a:t>
            </a:fld>
            <a:endParaRPr lang="fr-FR" dirty="0"/>
          </a:p>
        </p:txBody>
      </p:sp>
      <p:sp>
        <p:nvSpPr>
          <p:cNvPr id="6" name="Titre 5"/>
          <p:cNvSpPr>
            <a:spLocks noGrp="1"/>
          </p:cNvSpPr>
          <p:nvPr>
            <p:ph type="title"/>
          </p:nvPr>
        </p:nvSpPr>
        <p:spPr/>
        <p:txBody>
          <a:bodyPr/>
          <a:lstStyle/>
          <a:p>
            <a:r>
              <a:rPr lang="fr-FR" dirty="0"/>
              <a:t>Passage à la retraite : saisie simplifiée</a:t>
            </a:r>
          </a:p>
        </p:txBody>
      </p:sp>
      <p:pic>
        <p:nvPicPr>
          <p:cNvPr id="7" name="Image 6"/>
          <p:cNvPicPr>
            <a:picLocks noChangeAspect="1"/>
          </p:cNvPicPr>
          <p:nvPr/>
        </p:nvPicPr>
        <p:blipFill>
          <a:blip r:embed="rId2"/>
          <a:stretch>
            <a:fillRect/>
          </a:stretch>
        </p:blipFill>
        <p:spPr>
          <a:xfrm>
            <a:off x="457200" y="1209463"/>
            <a:ext cx="6432886" cy="4906524"/>
          </a:xfrm>
          <a:prstGeom prst="rect">
            <a:avLst/>
          </a:prstGeom>
        </p:spPr>
      </p:pic>
      <p:sp>
        <p:nvSpPr>
          <p:cNvPr id="8" name="ZoneTexte 7"/>
          <p:cNvSpPr txBox="1"/>
          <p:nvPr/>
        </p:nvSpPr>
        <p:spPr>
          <a:xfrm>
            <a:off x="7026442" y="1309036"/>
            <a:ext cx="1867301" cy="3416320"/>
          </a:xfrm>
          <a:prstGeom prst="rect">
            <a:avLst/>
          </a:prstGeom>
          <a:noFill/>
        </p:spPr>
        <p:txBody>
          <a:bodyPr wrap="square" rtlCol="0">
            <a:spAutoFit/>
          </a:bodyPr>
          <a:lstStyle/>
          <a:p>
            <a:r>
              <a:rPr lang="fr-FR" dirty="0"/>
              <a:t>Un écran similaire à la saisie en masse de ressources s’affiche.</a:t>
            </a:r>
          </a:p>
          <a:p>
            <a:r>
              <a:rPr lang="fr-FR" dirty="0"/>
              <a:t>Des contrôles de cohérence sont effectués en fonction du régime principal saisi sur l’écran précédent</a:t>
            </a:r>
          </a:p>
        </p:txBody>
      </p:sp>
    </p:spTree>
    <p:extLst>
      <p:ext uri="{BB962C8B-B14F-4D97-AF65-F5344CB8AC3E}">
        <p14:creationId xmlns:p14="http://schemas.microsoft.com/office/powerpoint/2010/main" val="1877657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re 1"/>
          <p:cNvSpPr>
            <a:spLocks noGrp="1"/>
          </p:cNvSpPr>
          <p:nvPr>
            <p:ph type="title"/>
          </p:nvPr>
        </p:nvSpPr>
        <p:spPr/>
        <p:txBody>
          <a:bodyPr/>
          <a:lstStyle/>
          <a:p>
            <a:r>
              <a:rPr lang="fr-FR" dirty="0"/>
              <a:t>Présentation de l’outil ORPER : la recherche personne </a:t>
            </a:r>
          </a:p>
        </p:txBody>
      </p:sp>
      <p:sp>
        <p:nvSpPr>
          <p:cNvPr id="5" name="Espace réservé du contenu 4"/>
          <p:cNvSpPr>
            <a:spLocks noGrp="1"/>
          </p:cNvSpPr>
          <p:nvPr>
            <p:ph idx="1"/>
          </p:nvPr>
        </p:nvSpPr>
        <p:spPr>
          <a:xfrm>
            <a:off x="943842" y="2439238"/>
            <a:ext cx="7572633" cy="3450871"/>
          </a:xfrm>
        </p:spPr>
        <p:txBody>
          <a:bodyPr/>
          <a:lstStyle/>
          <a:p>
            <a:endParaRPr lang="fr-FR" dirty="0"/>
          </a:p>
        </p:txBody>
      </p:sp>
      <p:sp>
        <p:nvSpPr>
          <p:cNvPr id="40963" name="Espace réservé de la date 3"/>
          <p:cNvSpPr txBox="1">
            <a:spLocks noGrp="1"/>
          </p:cNvSpPr>
          <p:nvPr/>
        </p:nvSpPr>
        <p:spPr bwMode="auto">
          <a:xfrm>
            <a:off x="457200" y="6211887"/>
            <a:ext cx="1963275" cy="283060"/>
          </a:xfrm>
          <a:prstGeom prst="rect">
            <a:avLst/>
          </a:prstGeom>
          <a:noFill/>
          <a:ln w="9525">
            <a:noFill/>
            <a:miter lim="800000"/>
            <a:headEnd/>
            <a:tailEnd/>
          </a:ln>
        </p:spPr>
        <p:txBody>
          <a:bodyPr anchor="ctr"/>
          <a:lstStyle/>
          <a:p>
            <a:endParaRPr lang="fr-FR" sz="900" dirty="0">
              <a:solidFill>
                <a:srgbClr val="FFFFFF"/>
              </a:solidFill>
            </a:endParaRPr>
          </a:p>
        </p:txBody>
      </p:sp>
      <p:pic>
        <p:nvPicPr>
          <p:cNvPr id="8194" name="Picture 2"/>
          <p:cNvPicPr>
            <a:picLocks noChangeAspect="1" noChangeArrowheads="1"/>
          </p:cNvPicPr>
          <p:nvPr/>
        </p:nvPicPr>
        <p:blipFill>
          <a:blip r:embed="rId2"/>
          <a:srcRect/>
          <a:stretch>
            <a:fillRect/>
          </a:stretch>
        </p:blipFill>
        <p:spPr bwMode="auto">
          <a:xfrm>
            <a:off x="878830" y="1161834"/>
            <a:ext cx="6979230" cy="4967988"/>
          </a:xfrm>
          <a:prstGeom prst="rect">
            <a:avLst/>
          </a:prstGeom>
          <a:noFill/>
          <a:ln w="9525">
            <a:noFill/>
            <a:miter lim="800000"/>
            <a:headEnd/>
            <a:tailEnd/>
          </a:ln>
        </p:spPr>
      </p:pic>
      <p:sp>
        <p:nvSpPr>
          <p:cNvPr id="6" name="ZoneTexte 5"/>
          <p:cNvSpPr txBox="1"/>
          <p:nvPr/>
        </p:nvSpPr>
        <p:spPr bwMode="auto">
          <a:xfrm>
            <a:off x="4723584" y="1720501"/>
            <a:ext cx="3710539" cy="2160591"/>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sz="1200" b="1" dirty="0">
                <a:solidFill>
                  <a:schemeClr val="tx1"/>
                </a:solidFill>
              </a:rPr>
              <a:t>La recherche peut se faire sur : </a:t>
            </a:r>
          </a:p>
          <a:p>
            <a:pPr marL="250825" indent="-250825" eaLnBrk="0" hangingPunct="0">
              <a:spcBef>
                <a:spcPct val="20000"/>
              </a:spcBef>
              <a:buClr>
                <a:srgbClr val="6AA517"/>
              </a:buClr>
              <a:buSzPct val="125000"/>
            </a:pPr>
            <a:endParaRPr lang="fr-FR" sz="1200" b="1" dirty="0">
              <a:solidFill>
                <a:schemeClr val="tx1"/>
              </a:solidFill>
            </a:endParaRPr>
          </a:p>
          <a:p>
            <a:pPr marL="250825" indent="-250825" eaLnBrk="0" hangingPunct="0">
              <a:spcBef>
                <a:spcPct val="20000"/>
              </a:spcBef>
              <a:buClr>
                <a:srgbClr val="6AA517"/>
              </a:buClr>
              <a:buSzPct val="125000"/>
              <a:buFont typeface="Arial" pitchFamily="34" charset="0"/>
              <a:buChar char="•"/>
            </a:pPr>
            <a:r>
              <a:rPr lang="fr-FR" sz="1200" b="1" dirty="0">
                <a:solidFill>
                  <a:schemeClr val="tx1"/>
                </a:solidFill>
              </a:rPr>
              <a:t>Le numéro d’identification, appelé aussi numéro ORPER ou NOIDE. Il est constitué de 10 chiffres ;</a:t>
            </a:r>
          </a:p>
          <a:p>
            <a:pPr marL="250825" indent="-250825" eaLnBrk="0" hangingPunct="0">
              <a:spcBef>
                <a:spcPct val="20000"/>
              </a:spcBef>
              <a:buClr>
                <a:srgbClr val="6AA517"/>
              </a:buClr>
              <a:buSzPct val="125000"/>
              <a:buFont typeface="Arial" pitchFamily="34" charset="0"/>
              <a:buChar char="•"/>
            </a:pPr>
            <a:endParaRPr lang="fr-FR" sz="1200" b="1" dirty="0">
              <a:solidFill>
                <a:schemeClr val="tx1"/>
              </a:solidFill>
            </a:endParaRPr>
          </a:p>
          <a:p>
            <a:pPr marL="250825" indent="-250825" eaLnBrk="0" hangingPunct="0">
              <a:spcBef>
                <a:spcPct val="20000"/>
              </a:spcBef>
              <a:buClr>
                <a:srgbClr val="6AA517"/>
              </a:buClr>
              <a:buSzPct val="125000"/>
              <a:buFont typeface="Arial" pitchFamily="34" charset="0"/>
              <a:buChar char="•"/>
            </a:pPr>
            <a:r>
              <a:rPr lang="fr-FR" sz="1200" b="1" dirty="0">
                <a:solidFill>
                  <a:schemeClr val="tx1"/>
                </a:solidFill>
              </a:rPr>
              <a:t>Le numéro INSEE de l’assuré social et des personnes liquidées sous cet INSEE;</a:t>
            </a:r>
          </a:p>
          <a:p>
            <a:pPr marL="250825" indent="-250825" eaLnBrk="0" hangingPunct="0">
              <a:spcBef>
                <a:spcPct val="20000"/>
              </a:spcBef>
              <a:buClr>
                <a:srgbClr val="6AA517"/>
              </a:buClr>
              <a:buSzPct val="125000"/>
              <a:buFont typeface="Arial" pitchFamily="34" charset="0"/>
              <a:buChar char="•"/>
            </a:pPr>
            <a:endParaRPr lang="fr-FR" sz="1200" b="1" dirty="0">
              <a:solidFill>
                <a:schemeClr val="tx1"/>
              </a:solidFill>
            </a:endParaRPr>
          </a:p>
          <a:p>
            <a:pPr marL="250825" indent="-250825" eaLnBrk="0" hangingPunct="0">
              <a:spcBef>
                <a:spcPct val="20000"/>
              </a:spcBef>
              <a:buClr>
                <a:srgbClr val="6AA517"/>
              </a:buClr>
              <a:buSzPct val="125000"/>
              <a:buFont typeface="Arial" pitchFamily="34" charset="0"/>
              <a:buChar char="•"/>
            </a:pPr>
            <a:r>
              <a:rPr lang="fr-FR" sz="1200" b="1" dirty="0">
                <a:solidFill>
                  <a:schemeClr val="tx1"/>
                </a:solidFill>
              </a:rPr>
              <a:t>Nom, prénom et date de naissance (la section permet de réduire le nombre de résultat)</a:t>
            </a:r>
          </a:p>
        </p:txBody>
      </p:sp>
      <p:sp>
        <p:nvSpPr>
          <p:cNvPr id="4" name="Rectangle 3"/>
          <p:cNvSpPr/>
          <p:nvPr/>
        </p:nvSpPr>
        <p:spPr>
          <a:xfrm>
            <a:off x="2071855" y="4785860"/>
            <a:ext cx="4746813" cy="923330"/>
          </a:xfrm>
          <a:prstGeom prst="rect">
            <a:avLst/>
          </a:prstGeom>
          <a:noFill/>
        </p:spPr>
        <p:txBody>
          <a:bodyPr wrap="none" lIns="91440" tIns="45720" rIns="91440" bIns="45720">
            <a:spAutoFit/>
          </a:bodyPr>
          <a:lstStyle/>
          <a:p>
            <a:pPr algn="ctr"/>
            <a:r>
              <a:rPr lang="fr-FR" sz="5400" b="1" spc="50" dirty="0">
                <a:ln w="9525" cmpd="sng">
                  <a:solidFill>
                    <a:schemeClr val="accent1"/>
                  </a:solidFill>
                  <a:prstDash val="solid"/>
                </a:ln>
                <a:solidFill>
                  <a:srgbClr val="70AD47">
                    <a:tint val="1000"/>
                  </a:srgbClr>
                </a:solidFill>
                <a:effectLst>
                  <a:glow rad="38100">
                    <a:schemeClr val="accent1">
                      <a:alpha val="40000"/>
                    </a:schemeClr>
                  </a:glow>
                </a:effectLst>
              </a:rPr>
              <a:t>À vous de jouer</a:t>
            </a:r>
            <a:endParaRPr lang="fr-FR" sz="54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Tree>
    <p:extLst>
      <p:ext uri="{BB962C8B-B14F-4D97-AF65-F5344CB8AC3E}">
        <p14:creationId xmlns:p14="http://schemas.microsoft.com/office/powerpoint/2010/main" val="3876744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La saisie simplifiée du passage à la retraite effectue les actions suivantes :</a:t>
            </a:r>
          </a:p>
          <a:p>
            <a:endParaRPr lang="fr-FR" dirty="0"/>
          </a:p>
          <a:p>
            <a:pPr lvl="1"/>
            <a:r>
              <a:rPr lang="fr-FR" dirty="0"/>
              <a:t>Mise à jour des activités (fermeture de l’activité « Actif », ouverture activité « Retraite ») ;</a:t>
            </a:r>
          </a:p>
          <a:p>
            <a:pPr lvl="1"/>
            <a:r>
              <a:rPr lang="fr-FR" dirty="0"/>
              <a:t>Mise à jour de la relation mutualiste ;</a:t>
            </a:r>
          </a:p>
          <a:p>
            <a:pPr lvl="1"/>
            <a:r>
              <a:rPr lang="fr-FR" dirty="0"/>
              <a:t>Mise à jour des données RO ;</a:t>
            </a:r>
          </a:p>
          <a:p>
            <a:pPr lvl="1"/>
            <a:r>
              <a:rPr lang="fr-FR" dirty="0"/>
              <a:t>Mise à jour de l’offre RC.</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130</a:t>
            </a:fld>
            <a:endParaRPr lang="fr-FR" dirty="0"/>
          </a:p>
        </p:txBody>
      </p:sp>
      <p:sp>
        <p:nvSpPr>
          <p:cNvPr id="6" name="Titre 5"/>
          <p:cNvSpPr>
            <a:spLocks noGrp="1"/>
          </p:cNvSpPr>
          <p:nvPr>
            <p:ph type="title"/>
          </p:nvPr>
        </p:nvSpPr>
        <p:spPr/>
        <p:txBody>
          <a:bodyPr/>
          <a:lstStyle/>
          <a:p>
            <a:r>
              <a:rPr lang="fr-FR" dirty="0"/>
              <a:t>Passage à la retraite</a:t>
            </a:r>
          </a:p>
        </p:txBody>
      </p:sp>
    </p:spTree>
    <p:extLst>
      <p:ext uri="{BB962C8B-B14F-4D97-AF65-F5344CB8AC3E}">
        <p14:creationId xmlns:p14="http://schemas.microsoft.com/office/powerpoint/2010/main" val="400286998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Cycle de vie</a:t>
            </a:r>
          </a:p>
        </p:txBody>
      </p:sp>
      <p:sp>
        <p:nvSpPr>
          <p:cNvPr id="8" name="Espace réservé du texte 7"/>
          <p:cNvSpPr>
            <a:spLocks noGrp="1"/>
          </p:cNvSpPr>
          <p:nvPr>
            <p:ph type="body" idx="1"/>
          </p:nvPr>
        </p:nvSpPr>
        <p:spPr/>
        <p:txBody>
          <a:bodyPr/>
          <a:lstStyle/>
          <a:p>
            <a:r>
              <a:rPr lang="fr-FR" dirty="0"/>
              <a:t>Exercice pratique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131</a:t>
            </a:fld>
            <a:endParaRPr lang="fr-FR" dirty="0"/>
          </a:p>
        </p:txBody>
      </p:sp>
    </p:spTree>
    <p:extLst>
      <p:ext uri="{BB962C8B-B14F-4D97-AF65-F5344CB8AC3E}">
        <p14:creationId xmlns:p14="http://schemas.microsoft.com/office/powerpoint/2010/main" val="61477983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Souscription RO/RC pour un adhérent (A) ;</a:t>
            </a:r>
          </a:p>
          <a:p>
            <a:r>
              <a:rPr lang="fr-FR" dirty="0"/>
              <a:t>Ajout d’un bénéficiaire conjoint (B) sur le dossier RC de (A) ;</a:t>
            </a:r>
          </a:p>
          <a:p>
            <a:r>
              <a:rPr lang="fr-FR" dirty="0"/>
              <a:t>Ajout d’un enfant sur les dossiers de (A) ;</a:t>
            </a:r>
          </a:p>
          <a:p>
            <a:r>
              <a:rPr lang="fr-FR" dirty="0"/>
              <a:t>Déclaration de rupture de lien entre (A) et (B) ;</a:t>
            </a:r>
          </a:p>
          <a:p>
            <a:r>
              <a:rPr lang="fr-FR" dirty="0"/>
              <a:t>Fermeture du rôle RC de (B) ;</a:t>
            </a:r>
          </a:p>
          <a:p>
            <a:r>
              <a:rPr lang="fr-FR" dirty="0"/>
              <a:t>Souscription d’un dossier RC pour (B) avec une RM MPA ;</a:t>
            </a:r>
          </a:p>
          <a:p>
            <a:r>
              <a:rPr lang="fr-FR" dirty="0"/>
              <a:t>Passage à la retraite pour (A).</a:t>
            </a: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132</a:t>
            </a:fld>
            <a:endParaRPr lang="fr-FR" dirty="0"/>
          </a:p>
        </p:txBody>
      </p:sp>
      <p:sp>
        <p:nvSpPr>
          <p:cNvPr id="7" name="Titre 6"/>
          <p:cNvSpPr>
            <a:spLocks noGrp="1"/>
          </p:cNvSpPr>
          <p:nvPr>
            <p:ph type="title"/>
          </p:nvPr>
        </p:nvSpPr>
        <p:spPr/>
        <p:txBody>
          <a:bodyPr/>
          <a:lstStyle/>
          <a:p>
            <a:r>
              <a:rPr lang="fr-FR" dirty="0"/>
              <a:t>Cycle de vie</a:t>
            </a:r>
          </a:p>
        </p:txBody>
      </p:sp>
    </p:spTree>
    <p:extLst>
      <p:ext uri="{BB962C8B-B14F-4D97-AF65-F5344CB8AC3E}">
        <p14:creationId xmlns:p14="http://schemas.microsoft.com/office/powerpoint/2010/main" val="207464228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latin typeface="Calibri" pitchFamily="34" charset="0"/>
              </a:rPr>
              <a:t>La relation mutualiste</a:t>
            </a:r>
            <a:endParaRPr lang="fr-FR" dirty="0"/>
          </a:p>
        </p:txBody>
      </p:sp>
      <p:graphicFrame>
        <p:nvGraphicFramePr>
          <p:cNvPr id="69" name="Tableau 68"/>
          <p:cNvGraphicFramePr>
            <a:graphicFrameLocks noGrp="1"/>
          </p:cNvGraphicFramePr>
          <p:nvPr>
            <p:extLst>
              <p:ext uri="{D42A27DB-BD31-4B8C-83A1-F6EECF244321}">
                <p14:modId xmlns:p14="http://schemas.microsoft.com/office/powerpoint/2010/main" val="3073480462"/>
              </p:ext>
            </p:extLst>
          </p:nvPr>
        </p:nvGraphicFramePr>
        <p:xfrm>
          <a:off x="685800" y="1493520"/>
          <a:ext cx="8334375" cy="3453765"/>
        </p:xfrm>
        <a:graphic>
          <a:graphicData uri="http://schemas.openxmlformats.org/drawingml/2006/table">
            <a:tbl>
              <a:tblPr/>
              <a:tblGrid>
                <a:gridCol w="2014538">
                  <a:extLst>
                    <a:ext uri="{9D8B030D-6E8A-4147-A177-3AD203B41FA5}">
                      <a16:colId xmlns:a16="http://schemas.microsoft.com/office/drawing/2014/main" val="20000"/>
                    </a:ext>
                  </a:extLst>
                </a:gridCol>
                <a:gridCol w="6319837">
                  <a:extLst>
                    <a:ext uri="{9D8B030D-6E8A-4147-A177-3AD203B41FA5}">
                      <a16:colId xmlns:a16="http://schemas.microsoft.com/office/drawing/2014/main" val="20001"/>
                    </a:ext>
                  </a:extLst>
                </a:gridCol>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1" i="0" u="none" strike="noStrike" cap="none" normalizeH="0" baseline="0" dirty="0">
                          <a:ln>
                            <a:noFill/>
                          </a:ln>
                          <a:solidFill>
                            <a:srgbClr val="FFFFFF"/>
                          </a:solidFill>
                          <a:effectLst/>
                          <a:latin typeface="Calibri" pitchFamily="34" charset="0"/>
                          <a:ea typeface="ＭＳ Ｐゴシック"/>
                          <a:cs typeface="ＭＳ Ｐゴシック"/>
                        </a:rPr>
                        <a:t>Relation mutualiste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100" b="1" i="0" u="none" strike="noStrike" cap="none" normalizeH="0" baseline="0">
                          <a:ln>
                            <a:noFill/>
                          </a:ln>
                          <a:solidFill>
                            <a:srgbClr val="FFFFFF"/>
                          </a:solidFill>
                          <a:effectLst/>
                          <a:latin typeface="Calibri" pitchFamily="34" charset="0"/>
                          <a:ea typeface="ＭＳ Ｐゴシック"/>
                          <a:cs typeface="ＭＳ Ｐゴシック"/>
                        </a:rPr>
                        <a:t>Commentaire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MP Actif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Souscripteur avec une activité  « salarié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extLst>
                  <a:ext uri="{0D108BD9-81ED-4DB2-BD59-A6C34878D82A}">
                    <a16:rowId xmlns:a16="http://schemas.microsoft.com/office/drawing/2014/main" val="10001"/>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dirty="0">
                          <a:ln>
                            <a:noFill/>
                          </a:ln>
                          <a:solidFill>
                            <a:srgbClr val="000000"/>
                          </a:solidFill>
                          <a:effectLst/>
                          <a:latin typeface="Calibri" pitchFamily="34" charset="0"/>
                          <a:ea typeface="ＭＳ Ｐゴシック"/>
                          <a:cs typeface="ＭＳ Ｐゴシック"/>
                        </a:rPr>
                        <a:t>MP Retraité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dirty="0">
                          <a:ln>
                            <a:noFill/>
                          </a:ln>
                          <a:solidFill>
                            <a:srgbClr val="000000"/>
                          </a:solidFill>
                          <a:effectLst/>
                          <a:latin typeface="Calibri" pitchFamily="34" charset="0"/>
                          <a:ea typeface="ＭＳ Ｐゴシック"/>
                          <a:cs typeface="ＭＳ Ｐゴシック"/>
                        </a:rPr>
                        <a:t>Souscripteur avec une activité « retraité »</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fr-FR" sz="1100" b="0" i="0" u="none" strike="noStrike" cap="none" normalizeH="0" baseline="0" dirty="0">
                        <a:ln>
                          <a:noFill/>
                        </a:ln>
                        <a:solidFill>
                          <a:srgbClr val="000000"/>
                        </a:solidFill>
                        <a:effectLst/>
                        <a:latin typeface="Calibri" pitchFamily="34" charset="0"/>
                        <a:ea typeface="ＭＳ Ｐゴシック"/>
                        <a:cs typeface="ＭＳ Ｐゴシック"/>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extLst>
                  <a:ext uri="{0D108BD9-81ED-4DB2-BD59-A6C34878D82A}">
                    <a16:rowId xmlns:a16="http://schemas.microsoft.com/office/drawing/2014/main" val="10002"/>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dirty="0">
                          <a:ln>
                            <a:noFill/>
                          </a:ln>
                          <a:solidFill>
                            <a:srgbClr val="000000"/>
                          </a:solidFill>
                          <a:effectLst/>
                          <a:latin typeface="Calibri" pitchFamily="34" charset="0"/>
                          <a:ea typeface="ＭＳ Ｐゴシック"/>
                          <a:cs typeface="ＭＳ Ｐゴシック"/>
                        </a:rPr>
                        <a:t>MP Actif CTA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Souscripteur avec une activité  « salarié » en cessation temporaire d’activité</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extLst>
                  <a:ext uri="{0D108BD9-81ED-4DB2-BD59-A6C34878D82A}">
                    <a16:rowId xmlns:a16="http://schemas.microsoft.com/office/drawing/2014/main" val="10003"/>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Bénéficiaire Enfant Orphelin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chemeClr val="tx1"/>
                          </a:solidFill>
                          <a:effectLst/>
                          <a:latin typeface="Calibri" pitchFamily="34" charset="0"/>
                          <a:ea typeface="ＭＳ Ｐゴシック"/>
                          <a:cs typeface="ＭＳ Ｐゴシック"/>
                        </a:rPr>
                        <a:t>Souscripteur, ex-BE de son MP  décédé, qui a de moins de 16 ans ou plus de 16ans, en  attente du bulletin d’adhésion  signé pour devenir MP Orphelin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extLst>
                  <a:ext uri="{0D108BD9-81ED-4DB2-BD59-A6C34878D82A}">
                    <a16:rowId xmlns:a16="http://schemas.microsoft.com/office/drawing/2014/main" val="10004"/>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MP Orphelin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Souscripteur, ex-BE de son MP décédé, qui a au moins 16 ans et ayant signé son bulletin d’adhésion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extLst>
                  <a:ext uri="{0D108BD9-81ED-4DB2-BD59-A6C34878D82A}">
                    <a16:rowId xmlns:a16="http://schemas.microsoft.com/office/drawing/2014/main" val="10005"/>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Bénéficiaire Conjoint Veuf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Souscripteur, ex-BC de son MP décédé ,  en attente du bulletin d’adhésion signé pour devenir MPA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extLst>
                  <a:ext uri="{0D108BD9-81ED-4DB2-BD59-A6C34878D82A}">
                    <a16:rowId xmlns:a16="http://schemas.microsoft.com/office/drawing/2014/main" val="10006"/>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dirty="0">
                          <a:ln>
                            <a:noFill/>
                          </a:ln>
                          <a:solidFill>
                            <a:srgbClr val="000000"/>
                          </a:solidFill>
                          <a:effectLst/>
                          <a:latin typeface="Calibri" pitchFamily="34" charset="0"/>
                          <a:ea typeface="ＭＳ Ｐゴシック"/>
                          <a:cs typeface="ＭＳ Ｐゴシック"/>
                        </a:rPr>
                        <a:t>MP Associé Veuf</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a:ln>
                            <a:noFill/>
                          </a:ln>
                          <a:solidFill>
                            <a:srgbClr val="000000"/>
                          </a:solidFill>
                          <a:effectLst/>
                          <a:latin typeface="Calibri" pitchFamily="34" charset="0"/>
                          <a:ea typeface="ＭＳ Ｐゴシック"/>
                          <a:cs typeface="ＭＳ Ｐゴシック"/>
                        </a:rPr>
                        <a:t>Souscripteur, ex-BC de son MP décédé  et ayant signé son bulletin d’adhésion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DCC"/>
                    </a:solidFill>
                  </a:tcPr>
                </a:tc>
                <a:extLst>
                  <a:ext uri="{0D108BD9-81ED-4DB2-BD59-A6C34878D82A}">
                    <a16:rowId xmlns:a16="http://schemas.microsoft.com/office/drawing/2014/main" val="10007"/>
                  </a:ext>
                </a:extLst>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dirty="0">
                          <a:ln>
                            <a:noFill/>
                          </a:ln>
                          <a:solidFill>
                            <a:srgbClr val="000000"/>
                          </a:solidFill>
                          <a:effectLst/>
                          <a:latin typeface="Calibri" pitchFamily="34" charset="0"/>
                          <a:ea typeface="ＭＳ Ｐゴシック"/>
                          <a:cs typeface="ＭＳ Ｐゴシック"/>
                        </a:rPr>
                        <a:t>MP Associé standard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0" i="0" u="none" strike="noStrike" cap="none" normalizeH="0" baseline="0" dirty="0">
                          <a:ln>
                            <a:noFill/>
                          </a:ln>
                          <a:solidFill>
                            <a:srgbClr val="000000"/>
                          </a:solidFill>
                          <a:effectLst/>
                          <a:latin typeface="Calibri" pitchFamily="34" charset="0"/>
                          <a:ea typeface="ＭＳ Ｐゴシック"/>
                          <a:cs typeface="ＭＳ Ｐゴシック"/>
                        </a:rPr>
                        <a:t>Souscripteur,  sorti du champ de recrutement : divorcé ou BE + 28 ans ou ascendant, …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FE7"/>
                    </a:solidFill>
                  </a:tcPr>
                </a:tc>
                <a:extLst>
                  <a:ext uri="{0D108BD9-81ED-4DB2-BD59-A6C34878D82A}">
                    <a16:rowId xmlns:a16="http://schemas.microsoft.com/office/drawing/2014/main" val="10008"/>
                  </a:ext>
                </a:extLst>
              </a:tr>
            </a:tbl>
          </a:graphicData>
        </a:graphic>
      </p:graphicFrame>
      <p:graphicFrame>
        <p:nvGraphicFramePr>
          <p:cNvPr id="71" name="Tableau 70"/>
          <p:cNvGraphicFramePr>
            <a:graphicFrameLocks noGrp="1"/>
          </p:cNvGraphicFramePr>
          <p:nvPr>
            <p:extLst>
              <p:ext uri="{D42A27DB-BD31-4B8C-83A1-F6EECF244321}">
                <p14:modId xmlns:p14="http://schemas.microsoft.com/office/powerpoint/2010/main" val="2670609384"/>
              </p:ext>
            </p:extLst>
          </p:nvPr>
        </p:nvGraphicFramePr>
        <p:xfrm>
          <a:off x="107504" y="1493520"/>
          <a:ext cx="504056" cy="3453766"/>
        </p:xfrm>
        <a:graphic>
          <a:graphicData uri="http://schemas.openxmlformats.org/drawingml/2006/table">
            <a:tbl>
              <a:tblPr firstRow="1" bandRow="1">
                <a:tableStyleId>{5C22544A-7EE6-4342-B048-85BDC9FD1C3A}</a:tableStyleId>
              </a:tblPr>
              <a:tblGrid>
                <a:gridCol w="504056">
                  <a:extLst>
                    <a:ext uri="{9D8B030D-6E8A-4147-A177-3AD203B41FA5}">
                      <a16:colId xmlns:a16="http://schemas.microsoft.com/office/drawing/2014/main" val="20000"/>
                    </a:ext>
                  </a:extLst>
                </a:gridCol>
              </a:tblGrid>
              <a:tr h="3453766">
                <a:tc>
                  <a:txBody>
                    <a:bodyPr/>
                    <a:lstStyle/>
                    <a:p>
                      <a:pPr algn="ctr"/>
                      <a:r>
                        <a:rPr lang="fr-FR" sz="1600" dirty="0">
                          <a:latin typeface="Calibri" pitchFamily="34" charset="0"/>
                          <a:cs typeface="Calibri" pitchFamily="34" charset="0"/>
                        </a:rPr>
                        <a:t>MSP</a:t>
                      </a:r>
                    </a:p>
                  </a:txBody>
                  <a:tcPr vert="vert270"/>
                </a:tc>
                <a:extLst>
                  <a:ext uri="{0D108BD9-81ED-4DB2-BD59-A6C34878D82A}">
                    <a16:rowId xmlns:a16="http://schemas.microsoft.com/office/drawing/2014/main" val="10000"/>
                  </a:ext>
                </a:extLst>
              </a:tr>
            </a:tbl>
          </a:graphicData>
        </a:graphic>
      </p:graphicFrame>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133</a:t>
            </a:fld>
            <a:endParaRPr lang="fr-FR" dirty="0"/>
          </a:p>
        </p:txBody>
      </p:sp>
      <p:sp>
        <p:nvSpPr>
          <p:cNvPr id="6" name="Espace réservé du pied de page 5"/>
          <p:cNvSpPr>
            <a:spLocks noGrp="1"/>
          </p:cNvSpPr>
          <p:nvPr>
            <p:ph type="ftr" sz="quarter" idx="3"/>
          </p:nvPr>
        </p:nvSpPr>
        <p:spPr/>
        <p:txBody>
          <a:bodyPr/>
          <a:lstStyle/>
          <a:p>
            <a:pPr>
              <a:defRPr/>
            </a:pPr>
            <a:r>
              <a:rPr lang="fr-FR"/>
              <a:t>Formation ORPER – Projet YSEOP</a:t>
            </a:r>
            <a:endParaRPr lang="fr-FR" dirty="0"/>
          </a:p>
        </p:txBody>
      </p:sp>
    </p:spTree>
    <p:extLst>
      <p:ext uri="{BB962C8B-B14F-4D97-AF65-F5344CB8AC3E}">
        <p14:creationId xmlns:p14="http://schemas.microsoft.com/office/powerpoint/2010/main" val="217579468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Rechercher une personne par :</a:t>
            </a:r>
          </a:p>
          <a:p>
            <a:endParaRPr lang="fr-FR" dirty="0"/>
          </a:p>
          <a:p>
            <a:r>
              <a:rPr lang="fr-FR" dirty="0"/>
              <a:t>Identité :</a:t>
            </a:r>
          </a:p>
          <a:p>
            <a:pPr lvl="1"/>
            <a:r>
              <a:rPr lang="fr-FR" dirty="0"/>
              <a:t>Nom : </a:t>
            </a:r>
            <a:r>
              <a:rPr lang="fr-FR" dirty="0">
                <a:solidFill>
                  <a:schemeClr val="tx1"/>
                </a:solidFill>
              </a:rPr>
              <a:t>PIMET</a:t>
            </a:r>
          </a:p>
          <a:p>
            <a:pPr lvl="1"/>
            <a:r>
              <a:rPr lang="fr-FR" dirty="0"/>
              <a:t>Prénom : </a:t>
            </a:r>
            <a:r>
              <a:rPr lang="fr-FR" dirty="0">
                <a:solidFill>
                  <a:schemeClr val="tx1"/>
                </a:solidFill>
              </a:rPr>
              <a:t>Charlie</a:t>
            </a:r>
          </a:p>
          <a:p>
            <a:pPr lvl="1"/>
            <a:r>
              <a:rPr lang="fr-FR" dirty="0"/>
              <a:t>Date de naissance : </a:t>
            </a:r>
            <a:r>
              <a:rPr lang="fr-FR" dirty="0">
                <a:solidFill>
                  <a:schemeClr val="tx1"/>
                </a:solidFill>
              </a:rPr>
              <a:t>28/05/2006</a:t>
            </a:r>
          </a:p>
          <a:p>
            <a:pPr lvl="1"/>
            <a:endParaRPr lang="fr-FR" dirty="0"/>
          </a:p>
          <a:p>
            <a:r>
              <a:rPr lang="fr-FR" dirty="0"/>
              <a:t>Numéro INSEE de l’OD :</a:t>
            </a:r>
          </a:p>
          <a:p>
            <a:pPr lvl="1"/>
            <a:r>
              <a:rPr lang="fr-FR" dirty="0"/>
              <a:t>Numéro INSEE : </a:t>
            </a:r>
            <a:r>
              <a:rPr lang="fr-FR" dirty="0">
                <a:solidFill>
                  <a:schemeClr val="tx1"/>
                </a:solidFill>
              </a:rPr>
              <a:t>2710459392083</a:t>
            </a:r>
          </a:p>
          <a:p>
            <a:endParaRPr lang="fr-FR" dirty="0"/>
          </a:p>
          <a:p>
            <a:r>
              <a:rPr lang="fr-FR" dirty="0"/>
              <a:t>Numéro d’identifiant de l’individu :</a:t>
            </a:r>
          </a:p>
          <a:p>
            <a:pPr lvl="1"/>
            <a:r>
              <a:rPr lang="fr-FR" dirty="0"/>
              <a:t>Numéro de personne (NOIDE) : </a:t>
            </a:r>
            <a:r>
              <a:rPr lang="fr-FR" dirty="0">
                <a:solidFill>
                  <a:schemeClr val="tx1"/>
                </a:solidFill>
              </a:rPr>
              <a:t>0106007349</a:t>
            </a:r>
          </a:p>
          <a:p>
            <a:pPr lvl="1"/>
            <a:endParaRPr lang="fr-FR" dirty="0">
              <a:solidFill>
                <a:schemeClr val="tx1"/>
              </a:solidFill>
            </a:endParaRPr>
          </a:p>
          <a:p>
            <a:r>
              <a:rPr lang="fr-FR" dirty="0"/>
              <a:t>Truc &amp; Astuce : pour rappeler une personne précédemment consultée, on peut saisir la lettre R dans le numéro d’identifiant puis lancer la recherche.</a:t>
            </a:r>
            <a:endParaRPr lang="fr-FR" dirty="0">
              <a:solidFill>
                <a:schemeClr val="tx1"/>
              </a:solidFill>
            </a:endParaRP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14</a:t>
            </a:fld>
            <a:endParaRPr lang="fr-FR" dirty="0"/>
          </a:p>
        </p:txBody>
      </p:sp>
      <p:sp>
        <p:nvSpPr>
          <p:cNvPr id="7" name="Titre 6"/>
          <p:cNvSpPr>
            <a:spLocks noGrp="1"/>
          </p:cNvSpPr>
          <p:nvPr>
            <p:ph type="title"/>
          </p:nvPr>
        </p:nvSpPr>
        <p:spPr/>
        <p:txBody>
          <a:bodyPr/>
          <a:lstStyle/>
          <a:p>
            <a:r>
              <a:rPr lang="fr-FR" dirty="0"/>
              <a:t>Connexion et principes de base : recherche d’une personne</a:t>
            </a:r>
          </a:p>
        </p:txBody>
      </p:sp>
      <p:pic>
        <p:nvPicPr>
          <p:cNvPr id="2052" name="Picture 4" descr="http://apprendre.tv5monde.com/sites/apprendre.tv5monde.com/files/styles/asset_image_full/public/assets/images/picto_astuces_ampou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428" y="5669089"/>
            <a:ext cx="566897" cy="566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711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re 1"/>
          <p:cNvSpPr>
            <a:spLocks noGrp="1"/>
          </p:cNvSpPr>
          <p:nvPr>
            <p:ph type="title"/>
          </p:nvPr>
        </p:nvSpPr>
        <p:spPr/>
        <p:txBody>
          <a:bodyPr/>
          <a:lstStyle/>
          <a:p>
            <a:r>
              <a:rPr lang="fr-FR" dirty="0"/>
              <a:t>Présentation de l’outil ORPER : la synthèse famille</a:t>
            </a:r>
          </a:p>
        </p:txBody>
      </p:sp>
      <p:pic>
        <p:nvPicPr>
          <p:cNvPr id="3" name="Espace réservé du contenu 2"/>
          <p:cNvPicPr>
            <a:picLocks noGrp="1" noChangeAspect="1"/>
          </p:cNvPicPr>
          <p:nvPr>
            <p:ph idx="1"/>
          </p:nvPr>
        </p:nvPicPr>
        <p:blipFill>
          <a:blip r:embed="rId2"/>
          <a:stretch>
            <a:fillRect/>
          </a:stretch>
        </p:blipFill>
        <p:spPr>
          <a:xfrm>
            <a:off x="202035" y="2542575"/>
            <a:ext cx="8739929" cy="3740771"/>
          </a:xfrm>
          <a:prstGeom prst="rect">
            <a:avLst/>
          </a:prstGeom>
        </p:spPr>
      </p:pic>
      <p:sp>
        <p:nvSpPr>
          <p:cNvPr id="40963" name="Espace réservé de la date 3"/>
          <p:cNvSpPr txBox="1">
            <a:spLocks noGrp="1"/>
          </p:cNvSpPr>
          <p:nvPr/>
        </p:nvSpPr>
        <p:spPr bwMode="auto">
          <a:xfrm>
            <a:off x="457200" y="6211887"/>
            <a:ext cx="1963275" cy="283060"/>
          </a:xfrm>
          <a:prstGeom prst="rect">
            <a:avLst/>
          </a:prstGeom>
          <a:noFill/>
          <a:ln w="9525">
            <a:noFill/>
            <a:miter lim="800000"/>
            <a:headEnd/>
            <a:tailEnd/>
          </a:ln>
        </p:spPr>
        <p:txBody>
          <a:bodyPr anchor="ctr"/>
          <a:lstStyle/>
          <a:p>
            <a:endParaRPr lang="fr-FR" sz="900" dirty="0">
              <a:solidFill>
                <a:srgbClr val="FFFFFF"/>
              </a:solidFill>
            </a:endParaRPr>
          </a:p>
        </p:txBody>
      </p:sp>
      <p:pic>
        <p:nvPicPr>
          <p:cNvPr id="7" name="Image 6"/>
          <p:cNvPicPr>
            <a:picLocks noChangeAspect="1"/>
          </p:cNvPicPr>
          <p:nvPr/>
        </p:nvPicPr>
        <p:blipFill>
          <a:blip r:embed="rId3"/>
          <a:stretch>
            <a:fillRect/>
          </a:stretch>
        </p:blipFill>
        <p:spPr>
          <a:xfrm>
            <a:off x="293308" y="1197470"/>
            <a:ext cx="3734602" cy="1731426"/>
          </a:xfrm>
          <a:prstGeom prst="rect">
            <a:avLst/>
          </a:prstGeom>
        </p:spPr>
      </p:pic>
      <p:pic>
        <p:nvPicPr>
          <p:cNvPr id="9" name="Image 8"/>
          <p:cNvPicPr>
            <a:picLocks noChangeAspect="1"/>
          </p:cNvPicPr>
          <p:nvPr/>
        </p:nvPicPr>
        <p:blipFill>
          <a:blip r:embed="rId4"/>
          <a:stretch>
            <a:fillRect/>
          </a:stretch>
        </p:blipFill>
        <p:spPr>
          <a:xfrm>
            <a:off x="6217868" y="1768736"/>
            <a:ext cx="2926132" cy="524226"/>
          </a:xfrm>
          <a:prstGeom prst="rect">
            <a:avLst/>
          </a:prstGeom>
        </p:spPr>
      </p:pic>
      <p:sp>
        <p:nvSpPr>
          <p:cNvPr id="10" name="Flèche : double flèche horizontale 9"/>
          <p:cNvSpPr/>
          <p:nvPr/>
        </p:nvSpPr>
        <p:spPr>
          <a:xfrm>
            <a:off x="4027909" y="1544879"/>
            <a:ext cx="2382515" cy="447715"/>
          </a:xfrm>
          <a:prstGeom prst="leftRightArrow">
            <a:avLst>
              <a:gd name="adj1" fmla="val 32801"/>
              <a:gd name="adj2" fmla="val 50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1" name="ZoneTexte 10"/>
          <p:cNvSpPr txBox="1"/>
          <p:nvPr/>
        </p:nvSpPr>
        <p:spPr>
          <a:xfrm>
            <a:off x="4229996" y="1157580"/>
            <a:ext cx="2113050" cy="1384995"/>
          </a:xfrm>
          <a:prstGeom prst="rect">
            <a:avLst/>
          </a:prstGeom>
          <a:noFill/>
        </p:spPr>
        <p:txBody>
          <a:bodyPr wrap="square" rtlCol="0">
            <a:spAutoFit/>
          </a:bodyPr>
          <a:lstStyle/>
          <a:p>
            <a:r>
              <a:rPr lang="fr-FR" sz="1400" dirty="0"/>
              <a:t>Accès via le menu « Dossier Personne »</a:t>
            </a:r>
          </a:p>
          <a:p>
            <a:endParaRPr lang="fr-FR" sz="1400" dirty="0"/>
          </a:p>
          <a:p>
            <a:r>
              <a:rPr lang="fr-FR" sz="1400" dirty="0"/>
              <a:t> ou le bouton en bas de l’écran d’identification des personnes.</a:t>
            </a:r>
          </a:p>
        </p:txBody>
      </p:sp>
    </p:spTree>
    <p:extLst>
      <p:ext uri="{BB962C8B-B14F-4D97-AF65-F5344CB8AC3E}">
        <p14:creationId xmlns:p14="http://schemas.microsoft.com/office/powerpoint/2010/main" val="213994600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Alors, où est Charlie ?</a:t>
            </a:r>
          </a:p>
          <a:p>
            <a:endParaRPr lang="fr-FR" dirty="0">
              <a:solidFill>
                <a:schemeClr val="tx1"/>
              </a:solidFill>
            </a:endParaRPr>
          </a:p>
          <a:p>
            <a:endParaRPr lang="fr-FR" dirty="0">
              <a:solidFill>
                <a:schemeClr val="tx1"/>
              </a:solidFill>
            </a:endParaRP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16</a:t>
            </a:fld>
            <a:endParaRPr lang="fr-FR" dirty="0"/>
          </a:p>
        </p:txBody>
      </p:sp>
      <p:sp>
        <p:nvSpPr>
          <p:cNvPr id="7" name="Titre 6"/>
          <p:cNvSpPr>
            <a:spLocks noGrp="1"/>
          </p:cNvSpPr>
          <p:nvPr>
            <p:ph type="title"/>
          </p:nvPr>
        </p:nvSpPr>
        <p:spPr/>
        <p:txBody>
          <a:bodyPr/>
          <a:lstStyle/>
          <a:p>
            <a:r>
              <a:rPr lang="fr-FR" dirty="0"/>
              <a:t>Connexion et principes de base : la donnée « adresse »</a:t>
            </a:r>
          </a:p>
        </p:txBody>
      </p:sp>
      <p:pic>
        <p:nvPicPr>
          <p:cNvPr id="9" name="Picture 2"/>
          <p:cNvPicPr>
            <a:picLocks noChangeAspect="1" noChangeArrowheads="1"/>
          </p:cNvPicPr>
          <p:nvPr/>
        </p:nvPicPr>
        <p:blipFill>
          <a:blip r:embed="rId2"/>
          <a:srcRect/>
          <a:stretch>
            <a:fillRect/>
          </a:stretch>
        </p:blipFill>
        <p:spPr bwMode="auto">
          <a:xfrm>
            <a:off x="259669" y="1995066"/>
            <a:ext cx="8624661" cy="4000922"/>
          </a:xfrm>
          <a:prstGeom prst="rect">
            <a:avLst/>
          </a:prstGeom>
          <a:noFill/>
          <a:ln w="9525">
            <a:noFill/>
            <a:miter lim="800000"/>
            <a:headEnd/>
            <a:tailEnd/>
          </a:ln>
          <a:effectLst/>
        </p:spPr>
      </p:pic>
    </p:spTree>
    <p:extLst>
      <p:ext uri="{BB962C8B-B14F-4D97-AF65-F5344CB8AC3E}">
        <p14:creationId xmlns:p14="http://schemas.microsoft.com/office/powerpoint/2010/main" val="3900835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modification des données « personne » et « dossier »</a:t>
            </a:r>
          </a:p>
        </p:txBody>
      </p:sp>
      <p:sp>
        <p:nvSpPr>
          <p:cNvPr id="8" name="Espace réservé du texte 7"/>
          <p:cNvSpPr>
            <a:spLocks noGrp="1"/>
          </p:cNvSpPr>
          <p:nvPr>
            <p:ph type="body" idx="1"/>
          </p:nvPr>
        </p:nvSpPr>
        <p:spPr/>
        <p:txBody>
          <a:bodyPr/>
          <a:lstStyle/>
          <a:p>
            <a:r>
              <a:rPr lang="fr-FR" dirty="0"/>
              <a:t>Charlie a grandi…</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17</a:t>
            </a:fld>
            <a:endParaRPr lang="fr-FR" dirty="0"/>
          </a:p>
        </p:txBody>
      </p:sp>
      <p:pic>
        <p:nvPicPr>
          <p:cNvPr id="1026" name="Picture 2" descr="https://i.skyrock.net/5252/79895252/pics/3243676442_1_3_FMyxPT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3715" y="1222408"/>
            <a:ext cx="2840913" cy="508609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i.skyrock.net/5252/79895252/pics/3243676442_1_3_FMyxPT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506" y="3013341"/>
            <a:ext cx="1636614" cy="2930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0881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par>
                                <p:cTn id="8" presetID="1" presetClass="exit" presetSubtype="0" fill="hold" nodeType="withEffect">
                                  <p:stCondLst>
                                    <p:cond delay="0"/>
                                  </p:stCondLst>
                                  <p:childTnLst>
                                    <p:set>
                                      <p:cBhvr>
                                        <p:cTn id="9"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Changement d’adresse</a:t>
            </a:r>
          </a:p>
        </p:txBody>
      </p:sp>
      <p:sp>
        <p:nvSpPr>
          <p:cNvPr id="8" name="Espace réservé du texte 7"/>
          <p:cNvSpPr>
            <a:spLocks noGrp="1"/>
          </p:cNvSpPr>
          <p:nvPr>
            <p:ph type="body" idx="1"/>
          </p:nvPr>
        </p:nvSpPr>
        <p:spPr/>
        <p:txBody>
          <a:bodyPr/>
          <a:lstStyle/>
          <a:p>
            <a:r>
              <a:rPr lang="fr-FR" dirty="0"/>
              <a:t>Où va Charlie ?</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18</a:t>
            </a:fld>
            <a:endParaRPr lang="fr-FR" dirty="0"/>
          </a:p>
        </p:txBody>
      </p:sp>
      <p:pic>
        <p:nvPicPr>
          <p:cNvPr id="10" name="Picture 2" descr="https://i.skyrock.net/5252/79895252/pics/3243676442_1_3_FMyxPT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506" y="3013341"/>
            <a:ext cx="1636614" cy="2930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953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pic>
        <p:nvPicPr>
          <p:cNvPr id="13314" name="Picture 2"/>
          <p:cNvPicPr>
            <a:picLocks noChangeAspect="1" noChangeArrowheads="1"/>
          </p:cNvPicPr>
          <p:nvPr/>
        </p:nvPicPr>
        <p:blipFill>
          <a:blip r:embed="rId2"/>
          <a:srcRect/>
          <a:stretch>
            <a:fillRect/>
          </a:stretch>
        </p:blipFill>
        <p:spPr bwMode="auto">
          <a:xfrm>
            <a:off x="127704" y="1795754"/>
            <a:ext cx="6846755" cy="3806149"/>
          </a:xfrm>
          <a:prstGeom prst="rect">
            <a:avLst/>
          </a:prstGeom>
          <a:noFill/>
          <a:ln w="9525">
            <a:noFill/>
            <a:miter lim="800000"/>
            <a:headEnd/>
            <a:tailEnd/>
          </a:ln>
          <a:effectLst/>
        </p:spPr>
      </p:pic>
      <p:sp>
        <p:nvSpPr>
          <p:cNvPr id="5" name="Espace réservé du contenu 4"/>
          <p:cNvSpPr>
            <a:spLocks noGrp="1"/>
          </p:cNvSpPr>
          <p:nvPr>
            <p:ph idx="1"/>
          </p:nvPr>
        </p:nvSpPr>
        <p:spPr>
          <a:xfrm>
            <a:off x="457200" y="1196502"/>
            <a:ext cx="8229600" cy="4799486"/>
          </a:xfrm>
        </p:spPr>
        <p:txBody>
          <a:bodyPr/>
          <a:lstStyle/>
          <a:p>
            <a:r>
              <a:rPr lang="fr-FR" dirty="0"/>
              <a:t>Cliquer sur le bouton « Créer » pour saisir une adresse </a:t>
            </a:r>
          </a:p>
        </p:txBody>
      </p:sp>
      <p:sp>
        <p:nvSpPr>
          <p:cNvPr id="7" name="Titre 6"/>
          <p:cNvSpPr>
            <a:spLocks noGrp="1"/>
          </p:cNvSpPr>
          <p:nvPr>
            <p:ph type="title"/>
          </p:nvPr>
        </p:nvSpPr>
        <p:spPr>
          <a:xfrm>
            <a:off x="457200" y="452438"/>
            <a:ext cx="8229600" cy="573087"/>
          </a:xfrm>
        </p:spPr>
        <p:txBody>
          <a:bodyPr/>
          <a:lstStyle/>
          <a:p>
            <a:r>
              <a:rPr lang="fr-FR" dirty="0"/>
              <a:t>Connexion et principes de base : la donnée « adresse »</a:t>
            </a:r>
          </a:p>
        </p:txBody>
      </p:sp>
      <p:sp>
        <p:nvSpPr>
          <p:cNvPr id="6" name="Rectangle 5"/>
          <p:cNvSpPr/>
          <p:nvPr/>
        </p:nvSpPr>
        <p:spPr>
          <a:xfrm>
            <a:off x="7180446" y="2212164"/>
            <a:ext cx="1686826" cy="2031325"/>
          </a:xfrm>
          <a:prstGeom prst="rect">
            <a:avLst/>
          </a:prstGeom>
        </p:spPr>
        <p:txBody>
          <a:bodyPr wrap="square">
            <a:spAutoFit/>
          </a:bodyPr>
          <a:lstStyle/>
          <a:p>
            <a:r>
              <a:rPr lang="fr-FR" dirty="0"/>
              <a:t>Pour cette session merci d’utiliser un NOIDE du fichier « jeu de données - &lt;NOM&gt; »</a:t>
            </a:r>
          </a:p>
        </p:txBody>
      </p:sp>
      <p:pic>
        <p:nvPicPr>
          <p:cNvPr id="8" name="Picture 3" descr="C:\Users\MABERKANE\AppData\Local\Microsoft\Windows\Temporary Internet Files\Content.IE5\OZI5J2EW\Panneau-Attention[1].png"/>
          <p:cNvPicPr>
            <a:picLocks noChangeAspect="1" noChangeArrowheads="1"/>
          </p:cNvPicPr>
          <p:nvPr/>
        </p:nvPicPr>
        <p:blipFill>
          <a:blip r:embed="rId3"/>
          <a:srcRect/>
          <a:stretch>
            <a:fillRect/>
          </a:stretch>
        </p:blipFill>
        <p:spPr bwMode="auto">
          <a:xfrm>
            <a:off x="7303955" y="1170310"/>
            <a:ext cx="1091995" cy="956365"/>
          </a:xfrm>
          <a:prstGeom prst="rect">
            <a:avLst/>
          </a:prstGeom>
          <a:noFill/>
        </p:spPr>
      </p:pic>
    </p:spTree>
    <p:extLst>
      <p:ext uri="{BB962C8B-B14F-4D97-AF65-F5344CB8AC3E}">
        <p14:creationId xmlns:p14="http://schemas.microsoft.com/office/powerpoint/2010/main" val="148405338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re 1"/>
          <p:cNvSpPr>
            <a:spLocks noGrp="1"/>
          </p:cNvSpPr>
          <p:nvPr>
            <p:ph type="title"/>
          </p:nvPr>
        </p:nvSpPr>
        <p:spPr>
          <a:xfrm>
            <a:off x="457200" y="452438"/>
            <a:ext cx="8229600" cy="573087"/>
          </a:xfrm>
        </p:spPr>
        <p:txBody>
          <a:bodyPr/>
          <a:lstStyle/>
          <a:p>
            <a:r>
              <a:rPr lang="fr-FR" dirty="0">
                <a:latin typeface="Calibri" charset="0"/>
              </a:rPr>
              <a:t>Introduction</a:t>
            </a:r>
          </a:p>
        </p:txBody>
      </p:sp>
      <p:sp>
        <p:nvSpPr>
          <p:cNvPr id="34818" name="Espace réservé du texte 6"/>
          <p:cNvSpPr>
            <a:spLocks noGrp="1"/>
          </p:cNvSpPr>
          <p:nvPr>
            <p:ph idx="1"/>
          </p:nvPr>
        </p:nvSpPr>
        <p:spPr/>
        <p:txBody>
          <a:bodyPr/>
          <a:lstStyle/>
          <a:p>
            <a:pPr algn="just"/>
            <a:r>
              <a:rPr lang="fr-FR" sz="1600" b="1" dirty="0">
                <a:latin typeface="Calibri" charset="0"/>
              </a:rPr>
              <a:t>ORPER</a:t>
            </a:r>
            <a:r>
              <a:rPr lang="fr-FR" sz="1600" dirty="0">
                <a:latin typeface="Calibri" charset="0"/>
              </a:rPr>
              <a:t>, c’est quoi ?</a:t>
            </a:r>
          </a:p>
          <a:p>
            <a:pPr lvl="1" algn="just"/>
            <a:r>
              <a:rPr lang="fr-FR" sz="1400" dirty="0">
                <a:latin typeface="Calibri" charset="0"/>
              </a:rPr>
              <a:t>Description ; </a:t>
            </a:r>
          </a:p>
          <a:p>
            <a:pPr lvl="1" algn="just"/>
            <a:r>
              <a:rPr lang="fr-FR" sz="1400" dirty="0">
                <a:latin typeface="Calibri" charset="0"/>
              </a:rPr>
              <a:t>Les concepts « métier » : dossier, personne, rôle ;</a:t>
            </a:r>
          </a:p>
          <a:p>
            <a:pPr lvl="1" algn="just"/>
            <a:r>
              <a:rPr lang="fr-FR" sz="1400" dirty="0">
                <a:latin typeface="Calibri" charset="0"/>
              </a:rPr>
              <a:t>Les échanges avec les autres outils du SI.</a:t>
            </a:r>
          </a:p>
          <a:p>
            <a:pPr lvl="1" algn="just"/>
            <a:endParaRPr lang="fr-FR" sz="1400" dirty="0">
              <a:latin typeface="Calibri" charset="0"/>
            </a:endParaRPr>
          </a:p>
          <a:p>
            <a:pPr algn="just"/>
            <a:r>
              <a:rPr lang="fr-FR" sz="1600" dirty="0">
                <a:latin typeface="Calibri" charset="0"/>
              </a:rPr>
              <a:t>Les sessions thématiques : </a:t>
            </a:r>
          </a:p>
          <a:p>
            <a:pPr lvl="1" algn="just"/>
            <a:r>
              <a:rPr lang="fr-FR" sz="1400" dirty="0">
                <a:latin typeface="Calibri" charset="0"/>
              </a:rPr>
              <a:t>Connexion et principes de base</a:t>
            </a:r>
          </a:p>
          <a:p>
            <a:pPr lvl="1" algn="just"/>
            <a:r>
              <a:rPr lang="fr-FR" sz="1400" dirty="0">
                <a:latin typeface="Calibri" charset="0"/>
              </a:rPr>
              <a:t>Souscription RC ;</a:t>
            </a:r>
          </a:p>
          <a:p>
            <a:pPr lvl="1" algn="just"/>
            <a:r>
              <a:rPr lang="fr-FR" sz="1400" dirty="0">
                <a:latin typeface="Calibri" charset="0"/>
              </a:rPr>
              <a:t>Affiliation RO ;</a:t>
            </a:r>
          </a:p>
          <a:p>
            <a:pPr lvl="1" algn="just"/>
            <a:r>
              <a:rPr lang="fr-FR" sz="1400" dirty="0">
                <a:latin typeface="Calibri" charset="0"/>
              </a:rPr>
              <a:t>Extension de couverture santé ;</a:t>
            </a:r>
          </a:p>
          <a:p>
            <a:pPr lvl="1" algn="just"/>
            <a:r>
              <a:rPr lang="fr-FR" sz="1400" dirty="0">
                <a:latin typeface="Calibri" charset="0"/>
              </a:rPr>
              <a:t>Double rattachement ;</a:t>
            </a:r>
          </a:p>
          <a:p>
            <a:pPr lvl="1" algn="just"/>
            <a:r>
              <a:rPr lang="fr-FR" sz="1400" dirty="0">
                <a:latin typeface="Calibri" charset="0"/>
              </a:rPr>
              <a:t>Changement d’offre</a:t>
            </a:r>
          </a:p>
          <a:p>
            <a:pPr lvl="1" algn="just"/>
            <a:r>
              <a:rPr lang="fr-FR" sz="1400" dirty="0">
                <a:latin typeface="Calibri" charset="0"/>
              </a:rPr>
              <a:t>Changement de type de gamme ;</a:t>
            </a:r>
          </a:p>
          <a:p>
            <a:pPr lvl="1" algn="just"/>
            <a:r>
              <a:rPr lang="fr-FR" sz="1400" dirty="0">
                <a:latin typeface="Calibri" charset="0"/>
              </a:rPr>
              <a:t>Activité et Précompte ;</a:t>
            </a:r>
          </a:p>
          <a:p>
            <a:pPr lvl="1" algn="just"/>
            <a:r>
              <a:rPr lang="fr-FR" sz="1400" dirty="0">
                <a:latin typeface="Calibri" charset="0"/>
              </a:rPr>
              <a:t>Changement de relation mutualiste.</a:t>
            </a:r>
          </a:p>
          <a:p>
            <a:pPr lvl="1" algn="just"/>
            <a:r>
              <a:rPr lang="fr-FR" sz="1400" dirty="0">
                <a:latin typeface="Calibri" charset="0"/>
              </a:rPr>
              <a:t>Ressource ;</a:t>
            </a:r>
          </a:p>
          <a:p>
            <a:pPr lvl="1" algn="just"/>
            <a:r>
              <a:rPr lang="fr-FR" sz="1400" dirty="0">
                <a:latin typeface="Calibri" charset="0"/>
              </a:rPr>
              <a:t>Passage à la retraite ;</a:t>
            </a:r>
          </a:p>
          <a:p>
            <a:pPr algn="just"/>
            <a:endParaRPr lang="fr-FR" sz="1600" dirty="0">
              <a:latin typeface="Calibri" charset="0"/>
            </a:endParaRPr>
          </a:p>
          <a:p>
            <a:pPr lvl="3" algn="just"/>
            <a:endParaRPr lang="fr-FR" sz="1100" dirty="0">
              <a:latin typeface="Calibri" charset="0"/>
            </a:endParaRPr>
          </a:p>
          <a:p>
            <a:pPr lvl="2" algn="just"/>
            <a:endParaRPr lang="fr-FR" sz="1200" dirty="0">
              <a:latin typeface="Calibri" charset="0"/>
            </a:endParaRPr>
          </a:p>
        </p:txBody>
      </p:sp>
      <p:sp>
        <p:nvSpPr>
          <p:cNvPr id="11" name="Espace réservé de la date 3"/>
          <p:cNvSpPr>
            <a:spLocks noGrp="1"/>
          </p:cNvSpPr>
          <p:nvPr>
            <p:ph type="dt" sz="half" idx="10"/>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FFFFFF"/>
                </a:solidFill>
                <a:latin typeface="+mn-lt"/>
                <a:ea typeface="+mn-ea"/>
                <a:cs typeface="+mn-cs"/>
              </a:defRPr>
            </a:lvl1pPr>
          </a:lstStyle>
          <a:p>
            <a:pPr>
              <a:defRPr/>
            </a:pPr>
            <a:r>
              <a:rPr lang="fr-FR"/>
              <a:t>16/03/2017</a:t>
            </a:r>
            <a:endParaRPr lang="fr-FR" dirty="0"/>
          </a:p>
        </p:txBody>
      </p:sp>
      <p:sp>
        <p:nvSpPr>
          <p:cNvPr id="13" name="Espace réservé du numéro de diapositive 5"/>
          <p:cNvSpPr>
            <a:spLocks noGrp="1"/>
          </p:cNvSpPr>
          <p:nvPr>
            <p:ph type="sldNum" sz="quarter" idx="12"/>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rgbClr val="FFFFFF"/>
                </a:solidFill>
                <a:latin typeface="+mn-lt"/>
                <a:ea typeface="+mn-ea"/>
                <a:cs typeface="+mn-cs"/>
              </a:defRPr>
            </a:lvl1pPr>
          </a:lstStyle>
          <a:p>
            <a:pPr>
              <a:defRPr/>
            </a:pPr>
            <a:fld id="{12216186-C44C-154D-A70D-CA4C64A89F65}" type="slidenum">
              <a:rPr lang="fr-FR"/>
              <a:pPr>
                <a:defRPr/>
              </a:pPr>
              <a:t>2</a:t>
            </a:fld>
            <a:endParaRPr lang="fr-FR" dirty="0"/>
          </a:p>
        </p:txBody>
      </p:sp>
      <p:sp>
        <p:nvSpPr>
          <p:cNvPr id="2" name="Espace réservé du pied de page 1"/>
          <p:cNvSpPr>
            <a:spLocks noGrp="1"/>
          </p:cNvSpPr>
          <p:nvPr>
            <p:ph type="ftr" sz="quarter" idx="11"/>
          </p:nvPr>
        </p:nvSpPr>
        <p:spPr/>
        <p:txBody>
          <a:bodyPr/>
          <a:lstStyle/>
          <a:p>
            <a:pPr>
              <a:defRPr/>
            </a:pPr>
            <a:r>
              <a:rPr lang="fr-FR"/>
              <a:t>Formation ORPER – Projet YSEOP</a:t>
            </a:r>
            <a:endParaRPr lang="fr-F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pic>
        <p:nvPicPr>
          <p:cNvPr id="14338" name="Picture 2"/>
          <p:cNvPicPr>
            <a:picLocks noChangeAspect="1" noChangeArrowheads="1"/>
          </p:cNvPicPr>
          <p:nvPr/>
        </p:nvPicPr>
        <p:blipFill>
          <a:blip r:embed="rId2"/>
          <a:srcRect/>
          <a:stretch>
            <a:fillRect/>
          </a:stretch>
        </p:blipFill>
        <p:spPr bwMode="auto">
          <a:xfrm>
            <a:off x="251520" y="1984323"/>
            <a:ext cx="8659762" cy="3221921"/>
          </a:xfrm>
          <a:prstGeom prst="rect">
            <a:avLst/>
          </a:prstGeom>
          <a:noFill/>
          <a:ln w="9525">
            <a:noFill/>
            <a:miter lim="800000"/>
            <a:headEnd/>
            <a:tailEnd/>
          </a:ln>
        </p:spPr>
      </p:pic>
      <p:sp>
        <p:nvSpPr>
          <p:cNvPr id="6" name="Titre 6"/>
          <p:cNvSpPr>
            <a:spLocks noGrp="1"/>
          </p:cNvSpPr>
          <p:nvPr>
            <p:ph type="title"/>
          </p:nvPr>
        </p:nvSpPr>
        <p:spPr>
          <a:xfrm>
            <a:off x="457200" y="452438"/>
            <a:ext cx="8229600" cy="573087"/>
          </a:xfrm>
        </p:spPr>
        <p:txBody>
          <a:bodyPr/>
          <a:lstStyle/>
          <a:p>
            <a:r>
              <a:rPr lang="fr-FR" dirty="0"/>
              <a:t>Connexion et principes de base : la donnée « adresse »</a:t>
            </a:r>
          </a:p>
        </p:txBody>
      </p:sp>
      <p:sp>
        <p:nvSpPr>
          <p:cNvPr id="8" name="Espace réservé du contenu 7"/>
          <p:cNvSpPr>
            <a:spLocks noGrp="1"/>
          </p:cNvSpPr>
          <p:nvPr>
            <p:ph idx="1"/>
          </p:nvPr>
        </p:nvSpPr>
        <p:spPr>
          <a:xfrm>
            <a:off x="457200" y="1544638"/>
            <a:ext cx="8229600" cy="4451350"/>
          </a:xfrm>
        </p:spPr>
        <p:txBody>
          <a:bodyPr/>
          <a:lstStyle/>
          <a:p>
            <a:r>
              <a:rPr lang="fr-FR" dirty="0"/>
              <a:t>Choix du type d’adresse : France, étranger ou secteur postal</a:t>
            </a:r>
          </a:p>
          <a:p>
            <a:endParaRPr lang="fr-FR" dirty="0">
              <a:solidFill>
                <a:schemeClr val="tx1"/>
              </a:solidFill>
            </a:endParaRPr>
          </a:p>
          <a:p>
            <a:endParaRPr lang="fr-FR" dirty="0">
              <a:solidFill>
                <a:schemeClr val="tx1"/>
              </a:solidFill>
            </a:endParaRPr>
          </a:p>
        </p:txBody>
      </p:sp>
    </p:spTree>
    <p:extLst>
      <p:ext uri="{BB962C8B-B14F-4D97-AF65-F5344CB8AC3E}">
        <p14:creationId xmlns:p14="http://schemas.microsoft.com/office/powerpoint/2010/main" val="89222949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pic>
        <p:nvPicPr>
          <p:cNvPr id="15362" name="Picture 2"/>
          <p:cNvPicPr>
            <a:picLocks noChangeAspect="1" noChangeArrowheads="1"/>
          </p:cNvPicPr>
          <p:nvPr/>
        </p:nvPicPr>
        <p:blipFill>
          <a:blip r:embed="rId2"/>
          <a:srcRect/>
          <a:stretch>
            <a:fillRect/>
          </a:stretch>
        </p:blipFill>
        <p:spPr bwMode="auto">
          <a:xfrm>
            <a:off x="251520" y="1126526"/>
            <a:ext cx="6716597" cy="5040734"/>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3697561" y="2391010"/>
            <a:ext cx="5122911" cy="3844690"/>
          </a:xfrm>
          <a:prstGeom prst="rect">
            <a:avLst/>
          </a:prstGeom>
          <a:noFill/>
          <a:ln w="9525">
            <a:noFill/>
            <a:miter lim="800000"/>
            <a:headEnd/>
            <a:tailEnd/>
          </a:ln>
          <a:effectLst/>
        </p:spPr>
      </p:pic>
      <p:sp>
        <p:nvSpPr>
          <p:cNvPr id="11" name="Flèche courbée vers le haut 10"/>
          <p:cNvSpPr/>
          <p:nvPr/>
        </p:nvSpPr>
        <p:spPr bwMode="auto">
          <a:xfrm rot="2857869">
            <a:off x="1259632" y="2636912"/>
            <a:ext cx="2437929" cy="1368152"/>
          </a:xfrm>
          <a:prstGeom prst="curvedUpArrow">
            <a:avLst>
              <a:gd name="adj1" fmla="val 25000"/>
              <a:gd name="adj2" fmla="val 51999"/>
              <a:gd name="adj3" fmla="val 21993"/>
            </a:avLst>
          </a:prstGeom>
          <a:ln>
            <a:headEnd/>
            <a:tailEnd/>
          </a:ln>
        </p:spPr>
        <p:style>
          <a:lnRef idx="1">
            <a:schemeClr val="accent1"/>
          </a:lnRef>
          <a:fillRef idx="3">
            <a:schemeClr val="accent1"/>
          </a:fillRef>
          <a:effectRef idx="2">
            <a:schemeClr val="accent1"/>
          </a:effectRef>
          <a:fontRef idx="minor">
            <a:schemeClr val="lt1"/>
          </a:fontRef>
        </p:style>
        <p:txBody>
          <a:bodyPr wrap="none" lIns="0" tIns="0" rIns="0" bIns="0" rtlCol="0" anchor="ctr" anchorCtr="1"/>
          <a:lstStyle/>
          <a:p>
            <a:pPr algn="ctr"/>
            <a:endParaRPr lang="fr-FR" sz="1000" b="1" dirty="0"/>
          </a:p>
        </p:txBody>
      </p:sp>
      <p:sp>
        <p:nvSpPr>
          <p:cNvPr id="7" name="ZoneTexte 6"/>
          <p:cNvSpPr txBox="1"/>
          <p:nvPr/>
        </p:nvSpPr>
        <p:spPr bwMode="auto">
          <a:xfrm>
            <a:off x="4705672" y="1599474"/>
            <a:ext cx="3699025" cy="1495794"/>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sz="1200" dirty="0">
                <a:solidFill>
                  <a:schemeClr val="tx1"/>
                </a:solidFill>
              </a:rPr>
              <a:t>	La saisie d’une adresse en France se fait sur l’outil RQAS qui dispose d’un référentiel d’adresses connues en France et donc certifiées par La Poste.</a:t>
            </a:r>
          </a:p>
          <a:p>
            <a:pPr marL="250825" indent="-250825" eaLnBrk="0" hangingPunct="0">
              <a:spcBef>
                <a:spcPct val="20000"/>
              </a:spcBef>
              <a:buClr>
                <a:srgbClr val="6AA517"/>
              </a:buClr>
              <a:buSzPct val="125000"/>
            </a:pPr>
            <a:endParaRPr lang="fr-FR" sz="1200" dirty="0">
              <a:solidFill>
                <a:schemeClr val="tx1"/>
              </a:solidFill>
            </a:endParaRPr>
          </a:p>
          <a:p>
            <a:pPr marL="250825" indent="-250825" eaLnBrk="0" hangingPunct="0">
              <a:spcBef>
                <a:spcPct val="20000"/>
              </a:spcBef>
              <a:buClr>
                <a:srgbClr val="6AA517"/>
              </a:buClr>
              <a:buSzPct val="125000"/>
            </a:pPr>
            <a:r>
              <a:rPr lang="fr-FR" sz="1200" dirty="0">
                <a:solidFill>
                  <a:schemeClr val="tx1"/>
                </a:solidFill>
              </a:rPr>
              <a:t>	</a:t>
            </a:r>
          </a:p>
          <a:p>
            <a:pPr marL="250825" indent="-250825" eaLnBrk="0" hangingPunct="0">
              <a:spcBef>
                <a:spcPct val="20000"/>
              </a:spcBef>
              <a:buClr>
                <a:srgbClr val="6AA517"/>
              </a:buClr>
              <a:buSzPct val="125000"/>
            </a:pPr>
            <a:r>
              <a:rPr lang="fr-FR" sz="1200" dirty="0">
                <a:solidFill>
                  <a:schemeClr val="tx1"/>
                </a:solidFill>
              </a:rPr>
              <a:t>	On commence par saisir une partie de l’adresse avec si possible la ville puis on clique sur « Chercher ».</a:t>
            </a:r>
          </a:p>
        </p:txBody>
      </p:sp>
      <p:sp>
        <p:nvSpPr>
          <p:cNvPr id="8" name="Titre 6"/>
          <p:cNvSpPr>
            <a:spLocks noGrp="1"/>
          </p:cNvSpPr>
          <p:nvPr>
            <p:ph type="title"/>
          </p:nvPr>
        </p:nvSpPr>
        <p:spPr>
          <a:xfrm>
            <a:off x="457200" y="452438"/>
            <a:ext cx="8229600" cy="573087"/>
          </a:xfrm>
        </p:spPr>
        <p:txBody>
          <a:bodyPr/>
          <a:lstStyle/>
          <a:p>
            <a:r>
              <a:rPr lang="fr-FR" dirty="0"/>
              <a:t>Connexion et principes de base : la donnée « adresse »</a:t>
            </a:r>
          </a:p>
        </p:txBody>
      </p:sp>
    </p:spTree>
    <p:extLst>
      <p:ext uri="{BB962C8B-B14F-4D97-AF65-F5344CB8AC3E}">
        <p14:creationId xmlns:p14="http://schemas.microsoft.com/office/powerpoint/2010/main" val="363198852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pic>
        <p:nvPicPr>
          <p:cNvPr id="16386" name="Picture 2"/>
          <p:cNvPicPr>
            <a:picLocks noChangeAspect="1" noChangeArrowheads="1"/>
          </p:cNvPicPr>
          <p:nvPr/>
        </p:nvPicPr>
        <p:blipFill>
          <a:blip r:embed="rId2"/>
          <a:srcRect/>
          <a:stretch>
            <a:fillRect/>
          </a:stretch>
        </p:blipFill>
        <p:spPr bwMode="auto">
          <a:xfrm>
            <a:off x="179512" y="1244294"/>
            <a:ext cx="4860831" cy="3648001"/>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a:srcRect/>
          <a:stretch>
            <a:fillRect/>
          </a:stretch>
        </p:blipFill>
        <p:spPr bwMode="auto">
          <a:xfrm>
            <a:off x="3683679" y="2813761"/>
            <a:ext cx="5453971" cy="4093146"/>
          </a:xfrm>
          <a:prstGeom prst="rect">
            <a:avLst/>
          </a:prstGeom>
          <a:noFill/>
          <a:ln w="9525">
            <a:noFill/>
            <a:miter lim="800000"/>
            <a:headEnd/>
            <a:tailEnd/>
          </a:ln>
          <a:effectLst/>
        </p:spPr>
      </p:pic>
      <p:sp>
        <p:nvSpPr>
          <p:cNvPr id="10" name="Flèche courbée vers le haut 9"/>
          <p:cNvSpPr/>
          <p:nvPr/>
        </p:nvSpPr>
        <p:spPr bwMode="auto">
          <a:xfrm rot="2857869">
            <a:off x="849237" y="4680095"/>
            <a:ext cx="2862570" cy="1517013"/>
          </a:xfrm>
          <a:prstGeom prst="curvedUpArrow">
            <a:avLst>
              <a:gd name="adj1" fmla="val 25000"/>
              <a:gd name="adj2" fmla="val 51999"/>
              <a:gd name="adj3" fmla="val 21993"/>
            </a:avLst>
          </a:prstGeom>
          <a:ln>
            <a:headEnd/>
            <a:tailEnd/>
          </a:ln>
        </p:spPr>
        <p:style>
          <a:lnRef idx="1">
            <a:schemeClr val="accent1"/>
          </a:lnRef>
          <a:fillRef idx="3">
            <a:schemeClr val="accent1"/>
          </a:fillRef>
          <a:effectRef idx="2">
            <a:schemeClr val="accent1"/>
          </a:effectRef>
          <a:fontRef idx="minor">
            <a:schemeClr val="lt1"/>
          </a:fontRef>
        </p:style>
        <p:txBody>
          <a:bodyPr wrap="none" lIns="0" tIns="0" rIns="0" bIns="0" rtlCol="0" anchor="ctr" anchorCtr="1"/>
          <a:lstStyle/>
          <a:p>
            <a:pPr algn="ctr"/>
            <a:endParaRPr lang="fr-FR" sz="1000" b="1" dirty="0"/>
          </a:p>
        </p:txBody>
      </p:sp>
      <p:sp>
        <p:nvSpPr>
          <p:cNvPr id="8" name="ZoneTexte 7"/>
          <p:cNvSpPr txBox="1"/>
          <p:nvPr/>
        </p:nvSpPr>
        <p:spPr bwMode="auto">
          <a:xfrm>
            <a:off x="2987824" y="1536037"/>
            <a:ext cx="3600400" cy="1274195"/>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sz="1200" dirty="0">
                <a:solidFill>
                  <a:schemeClr val="tx1"/>
                </a:solidFill>
              </a:rPr>
              <a:t>	L’outil propose des adresses connues dans le référentiel, il suffit de cliquer sur l’adresse pour la sélectionner. </a:t>
            </a:r>
          </a:p>
          <a:p>
            <a:pPr marL="250825" indent="-250825" eaLnBrk="0" hangingPunct="0">
              <a:spcBef>
                <a:spcPct val="20000"/>
              </a:spcBef>
              <a:buClr>
                <a:srgbClr val="6AA517"/>
              </a:buClr>
              <a:buSzPct val="125000"/>
            </a:pPr>
            <a:r>
              <a:rPr lang="fr-FR" sz="1200" dirty="0">
                <a:solidFill>
                  <a:schemeClr val="tx1"/>
                </a:solidFill>
              </a:rPr>
              <a:t>	</a:t>
            </a:r>
          </a:p>
          <a:p>
            <a:pPr marL="250825" indent="-250825" eaLnBrk="0" hangingPunct="0">
              <a:spcBef>
                <a:spcPct val="20000"/>
              </a:spcBef>
              <a:buClr>
                <a:srgbClr val="6AA517"/>
              </a:buClr>
              <a:buSzPct val="125000"/>
            </a:pPr>
            <a:r>
              <a:rPr lang="fr-FR" sz="1200" dirty="0">
                <a:solidFill>
                  <a:schemeClr val="tx1"/>
                </a:solidFill>
              </a:rPr>
              <a:t>	Il propose aussi de passer outre en cliquant sur le bouton « Passer ».</a:t>
            </a:r>
          </a:p>
        </p:txBody>
      </p:sp>
      <p:sp>
        <p:nvSpPr>
          <p:cNvPr id="9" name="Titre 6"/>
          <p:cNvSpPr>
            <a:spLocks noGrp="1"/>
          </p:cNvSpPr>
          <p:nvPr>
            <p:ph type="title"/>
          </p:nvPr>
        </p:nvSpPr>
        <p:spPr>
          <a:xfrm>
            <a:off x="457200" y="452438"/>
            <a:ext cx="8229600" cy="573087"/>
          </a:xfrm>
        </p:spPr>
        <p:txBody>
          <a:bodyPr/>
          <a:lstStyle/>
          <a:p>
            <a:r>
              <a:rPr lang="fr-FR" dirty="0"/>
              <a:t>Connexion et principes de base : la donnée « adresse »</a:t>
            </a:r>
          </a:p>
        </p:txBody>
      </p:sp>
    </p:spTree>
    <p:extLst>
      <p:ext uri="{BB962C8B-B14F-4D97-AF65-F5344CB8AC3E}">
        <p14:creationId xmlns:p14="http://schemas.microsoft.com/office/powerpoint/2010/main" val="143782927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535022" y="1731010"/>
            <a:ext cx="7692398" cy="4515632"/>
          </a:xfrm>
          <a:prstGeom prst="rect">
            <a:avLst/>
          </a:prstGeom>
          <a:noFill/>
          <a:ln w="9525">
            <a:noFill/>
            <a:miter lim="800000"/>
            <a:headEnd/>
            <a:tailEnd/>
          </a:ln>
        </p:spPr>
      </p:pic>
      <p:sp>
        <p:nvSpPr>
          <p:cNvPr id="4" name="ZoneTexte 3"/>
          <p:cNvSpPr txBox="1"/>
          <p:nvPr/>
        </p:nvSpPr>
        <p:spPr bwMode="auto">
          <a:xfrm>
            <a:off x="395536" y="1278052"/>
            <a:ext cx="7560840" cy="369332"/>
          </a:xfrm>
          <a:prstGeom prst="rect">
            <a:avLst/>
          </a:prstGeom>
          <a:noFill/>
          <a:ln w="9525">
            <a:noFill/>
            <a:miter lim="800000"/>
            <a:headEnd/>
            <a:tailEnd/>
          </a:ln>
        </p:spPr>
        <p:txBody>
          <a:bodyPr wrap="square" rtlCol="0">
            <a:spAutoFit/>
          </a:bodyPr>
          <a:lstStyle/>
          <a:p>
            <a:pPr marL="250825" indent="-250825">
              <a:spcBef>
                <a:spcPct val="20000"/>
              </a:spcBef>
              <a:buClr>
                <a:srgbClr val="6AA517"/>
              </a:buClr>
              <a:buSzPct val="125000"/>
              <a:buFont typeface="Wingdings" charset="0"/>
              <a:buChar char="§"/>
            </a:pPr>
            <a:r>
              <a:rPr lang="fr-FR" dirty="0">
                <a:latin typeface="+mn-lt"/>
              </a:rPr>
              <a:t>Si l’adresse est connue du référentiel des adresses, elle est « certifiée »</a:t>
            </a:r>
          </a:p>
        </p:txBody>
      </p:sp>
      <p:sp>
        <p:nvSpPr>
          <p:cNvPr id="5" name="Titre 6"/>
          <p:cNvSpPr>
            <a:spLocks noGrp="1"/>
          </p:cNvSpPr>
          <p:nvPr>
            <p:ph type="title"/>
          </p:nvPr>
        </p:nvSpPr>
        <p:spPr>
          <a:xfrm>
            <a:off x="457200" y="452438"/>
            <a:ext cx="8229600" cy="573087"/>
          </a:xfrm>
        </p:spPr>
        <p:txBody>
          <a:bodyPr/>
          <a:lstStyle/>
          <a:p>
            <a:r>
              <a:rPr lang="fr-FR" dirty="0"/>
              <a:t>Connexion et principes de base : la donnée « adresse »</a:t>
            </a:r>
          </a:p>
        </p:txBody>
      </p:sp>
    </p:spTree>
    <p:extLst>
      <p:ext uri="{BB962C8B-B14F-4D97-AF65-F5344CB8AC3E}">
        <p14:creationId xmlns:p14="http://schemas.microsoft.com/office/powerpoint/2010/main" val="372605651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149920" y="2708666"/>
            <a:ext cx="8892480" cy="3456638"/>
          </a:xfrm>
          <a:prstGeom prst="rect">
            <a:avLst/>
          </a:prstGeom>
          <a:noFill/>
          <a:ln w="9525">
            <a:noFill/>
            <a:miter lim="800000"/>
            <a:headEnd/>
            <a:tailEnd/>
          </a:ln>
        </p:spPr>
      </p:pic>
      <p:sp>
        <p:nvSpPr>
          <p:cNvPr id="4" name="ZoneTexte 3"/>
          <p:cNvSpPr txBox="1"/>
          <p:nvPr/>
        </p:nvSpPr>
        <p:spPr bwMode="auto">
          <a:xfrm>
            <a:off x="307987" y="1397538"/>
            <a:ext cx="8280920" cy="1311128"/>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buFont typeface="Wingdings" pitchFamily="2" charset="2"/>
              <a:buChar char="§"/>
            </a:pPr>
            <a:r>
              <a:rPr lang="fr-FR" dirty="0">
                <a:solidFill>
                  <a:schemeClr val="tx1"/>
                </a:solidFill>
              </a:rPr>
              <a:t>Une adresse peut avoir une ou plusieurs « utilisations ».</a:t>
            </a:r>
          </a:p>
          <a:p>
            <a:pPr marL="250825" indent="-250825" eaLnBrk="0" hangingPunct="0">
              <a:spcBef>
                <a:spcPct val="20000"/>
              </a:spcBef>
              <a:buClr>
                <a:srgbClr val="6AA517"/>
              </a:buClr>
              <a:buSzPct val="125000"/>
              <a:buFont typeface="Wingdings" pitchFamily="2" charset="2"/>
              <a:buChar char="§"/>
            </a:pPr>
            <a:r>
              <a:rPr lang="fr-FR" dirty="0">
                <a:solidFill>
                  <a:schemeClr val="tx1"/>
                </a:solidFill>
              </a:rPr>
              <a:t>Une utilisation d’adresse est définie par : la personne qui l’utilise, un type et un mode d’utilisation.</a:t>
            </a:r>
          </a:p>
          <a:p>
            <a:pPr marL="250825" indent="-250825" eaLnBrk="0" hangingPunct="0">
              <a:spcBef>
                <a:spcPct val="20000"/>
              </a:spcBef>
              <a:buClr>
                <a:srgbClr val="6AA517"/>
              </a:buClr>
              <a:buSzPct val="125000"/>
              <a:buFont typeface="Wingdings" pitchFamily="2" charset="2"/>
              <a:buChar char="§"/>
            </a:pPr>
            <a:r>
              <a:rPr lang="fr-FR" dirty="0">
                <a:solidFill>
                  <a:schemeClr val="tx1"/>
                </a:solidFill>
              </a:rPr>
              <a:t>Un changement d’adresse s’opère par un changement d’utilisation adresse.</a:t>
            </a:r>
          </a:p>
        </p:txBody>
      </p:sp>
      <p:sp>
        <p:nvSpPr>
          <p:cNvPr id="5" name="Titre 6"/>
          <p:cNvSpPr>
            <a:spLocks noGrp="1"/>
          </p:cNvSpPr>
          <p:nvPr>
            <p:ph type="title"/>
          </p:nvPr>
        </p:nvSpPr>
        <p:spPr>
          <a:xfrm>
            <a:off x="457200" y="452438"/>
            <a:ext cx="8229600" cy="573087"/>
          </a:xfrm>
        </p:spPr>
        <p:txBody>
          <a:bodyPr/>
          <a:lstStyle/>
          <a:p>
            <a:r>
              <a:rPr lang="fr-FR" dirty="0"/>
              <a:t>Connexion et principes de base : la donnée « adresse »</a:t>
            </a:r>
          </a:p>
        </p:txBody>
      </p:sp>
    </p:spTree>
    <p:extLst>
      <p:ext uri="{BB962C8B-B14F-4D97-AF65-F5344CB8AC3E}">
        <p14:creationId xmlns:p14="http://schemas.microsoft.com/office/powerpoint/2010/main" val="300646822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179512" y="1772816"/>
            <a:ext cx="8652146" cy="3356025"/>
          </a:xfrm>
          <a:prstGeom prst="rect">
            <a:avLst/>
          </a:prstGeom>
          <a:noFill/>
          <a:ln w="9525">
            <a:noFill/>
            <a:miter lim="800000"/>
            <a:headEnd/>
            <a:tailEnd/>
          </a:ln>
        </p:spPr>
      </p:pic>
      <p:sp>
        <p:nvSpPr>
          <p:cNvPr id="4" name="Titre 6"/>
          <p:cNvSpPr>
            <a:spLocks noGrp="1"/>
          </p:cNvSpPr>
          <p:nvPr>
            <p:ph type="title"/>
          </p:nvPr>
        </p:nvSpPr>
        <p:spPr>
          <a:xfrm>
            <a:off x="457200" y="452438"/>
            <a:ext cx="8229600" cy="573087"/>
          </a:xfrm>
        </p:spPr>
        <p:txBody>
          <a:bodyPr/>
          <a:lstStyle/>
          <a:p>
            <a:r>
              <a:rPr lang="fr-FR" dirty="0"/>
              <a:t>Connexion et principes de base : la donnée « adresse »</a:t>
            </a:r>
          </a:p>
        </p:txBody>
      </p:sp>
    </p:spTree>
    <p:extLst>
      <p:ext uri="{BB962C8B-B14F-4D97-AF65-F5344CB8AC3E}">
        <p14:creationId xmlns:p14="http://schemas.microsoft.com/office/powerpoint/2010/main" val="210582673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p:cNvSpPr>
            <a:spLocks noGrp="1"/>
          </p:cNvSpPr>
          <p:nvPr>
            <p:ph idx="1"/>
          </p:nvPr>
        </p:nvSpPr>
        <p:spPr/>
        <p:txBody>
          <a:bodyPr/>
          <a:lstStyle/>
          <a:p>
            <a:endParaRPr lang="fr-FR" dirty="0"/>
          </a:p>
        </p:txBody>
      </p:sp>
      <p:pic>
        <p:nvPicPr>
          <p:cNvPr id="3075" name="Picture 3"/>
          <p:cNvPicPr>
            <a:picLocks noChangeAspect="1" noChangeArrowheads="1"/>
          </p:cNvPicPr>
          <p:nvPr/>
        </p:nvPicPr>
        <p:blipFill>
          <a:blip r:embed="rId2"/>
          <a:srcRect/>
          <a:stretch>
            <a:fillRect/>
          </a:stretch>
        </p:blipFill>
        <p:spPr bwMode="auto">
          <a:xfrm>
            <a:off x="162744" y="1476248"/>
            <a:ext cx="8676456" cy="4321108"/>
          </a:xfrm>
          <a:prstGeom prst="rect">
            <a:avLst/>
          </a:prstGeom>
          <a:noFill/>
          <a:ln w="9525">
            <a:noFill/>
            <a:miter lim="800000"/>
            <a:headEnd/>
            <a:tailEnd/>
          </a:ln>
        </p:spPr>
      </p:pic>
      <p:sp>
        <p:nvSpPr>
          <p:cNvPr id="2" name="Titre 1"/>
          <p:cNvSpPr>
            <a:spLocks noGrp="1"/>
          </p:cNvSpPr>
          <p:nvPr>
            <p:ph type="title"/>
          </p:nvPr>
        </p:nvSpPr>
        <p:spPr/>
        <p:txBody>
          <a:bodyPr/>
          <a:lstStyle/>
          <a:p>
            <a:r>
              <a:rPr lang="fr-FR" dirty="0"/>
              <a:t>Connexion et principes de base : la donnée « adresse »</a:t>
            </a:r>
          </a:p>
        </p:txBody>
      </p:sp>
    </p:spTree>
    <p:extLst>
      <p:ext uri="{BB962C8B-B14F-4D97-AF65-F5344CB8AC3E}">
        <p14:creationId xmlns:p14="http://schemas.microsoft.com/office/powerpoint/2010/main" val="17994635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27</a:t>
            </a:fld>
            <a:endParaRPr lang="fr-FR" dirty="0"/>
          </a:p>
        </p:txBody>
      </p:sp>
      <p:sp>
        <p:nvSpPr>
          <p:cNvPr id="6" name="Titre 5"/>
          <p:cNvSpPr>
            <a:spLocks noGrp="1"/>
          </p:cNvSpPr>
          <p:nvPr>
            <p:ph type="title"/>
          </p:nvPr>
        </p:nvSpPr>
        <p:spPr/>
        <p:txBody>
          <a:bodyPr/>
          <a:lstStyle/>
          <a:p>
            <a:r>
              <a:rPr lang="fr-FR" dirty="0"/>
              <a:t>Connexion et principes de base : la donnée « adresse »</a:t>
            </a:r>
          </a:p>
        </p:txBody>
      </p:sp>
      <p:pic>
        <p:nvPicPr>
          <p:cNvPr id="7" name="Image 6"/>
          <p:cNvPicPr>
            <a:picLocks noChangeAspect="1"/>
          </p:cNvPicPr>
          <p:nvPr/>
        </p:nvPicPr>
        <p:blipFill>
          <a:blip r:embed="rId2"/>
          <a:stretch>
            <a:fillRect/>
          </a:stretch>
        </p:blipFill>
        <p:spPr>
          <a:xfrm>
            <a:off x="954379" y="1211833"/>
            <a:ext cx="7134169" cy="5024153"/>
          </a:xfrm>
          <a:prstGeom prst="rect">
            <a:avLst/>
          </a:prstGeom>
        </p:spPr>
      </p:pic>
    </p:spTree>
    <p:extLst>
      <p:ext uri="{BB962C8B-B14F-4D97-AF65-F5344CB8AC3E}">
        <p14:creationId xmlns:p14="http://schemas.microsoft.com/office/powerpoint/2010/main" val="11258255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Changement d’IBAN</a:t>
            </a:r>
          </a:p>
        </p:txBody>
      </p:sp>
      <p:sp>
        <p:nvSpPr>
          <p:cNvPr id="8" name="Espace réservé du texte 7"/>
          <p:cNvSpPr>
            <a:spLocks noGrp="1"/>
          </p:cNvSpPr>
          <p:nvPr>
            <p:ph type="body" idx="1"/>
          </p:nvPr>
        </p:nvSpPr>
        <p:spPr/>
        <p:txBody>
          <a:bodyPr/>
          <a:lstStyle/>
          <a:p>
            <a:r>
              <a:rPr lang="fr-FR" dirty="0"/>
              <a:t>Charlie change de banque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28</a:t>
            </a:fld>
            <a:endParaRPr lang="fr-FR" dirty="0"/>
          </a:p>
        </p:txBody>
      </p:sp>
      <p:pic>
        <p:nvPicPr>
          <p:cNvPr id="10" name="Picture 2" descr="https://i.skyrock.net/5252/79895252/pics/3243676442_1_3_FMyxPT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506" y="3013341"/>
            <a:ext cx="1636614" cy="2930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2952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2"/>
          <a:srcRect t="19922"/>
          <a:stretch/>
        </p:blipFill>
        <p:spPr>
          <a:xfrm>
            <a:off x="0" y="2509737"/>
            <a:ext cx="9144000" cy="3845938"/>
          </a:xfrm>
          <a:prstGeom prst="rect">
            <a:avLst/>
          </a:prstGeom>
        </p:spPr>
      </p:pic>
      <p:pic>
        <p:nvPicPr>
          <p:cNvPr id="2" name="Image 1"/>
          <p:cNvPicPr>
            <a:picLocks noChangeAspect="1"/>
          </p:cNvPicPr>
          <p:nvPr/>
        </p:nvPicPr>
        <p:blipFill rotWithShape="1">
          <a:blip r:embed="rId3"/>
          <a:srcRect b="37859"/>
          <a:stretch/>
        </p:blipFill>
        <p:spPr>
          <a:xfrm>
            <a:off x="0" y="1133429"/>
            <a:ext cx="9144000" cy="1561134"/>
          </a:xfrm>
          <a:prstGeom prst="rect">
            <a:avLst/>
          </a:prstGeom>
        </p:spPr>
      </p:pic>
      <p:sp>
        <p:nvSpPr>
          <p:cNvPr id="7" name="Flèche vers le bas 6"/>
          <p:cNvSpPr/>
          <p:nvPr/>
        </p:nvSpPr>
        <p:spPr bwMode="auto">
          <a:xfrm>
            <a:off x="7128592" y="2605830"/>
            <a:ext cx="1008112" cy="936104"/>
          </a:xfrm>
          <a:prstGeom prst="downArrow">
            <a:avLst/>
          </a:prstGeom>
          <a:ln>
            <a:headEnd/>
            <a:tailEnd/>
          </a:ln>
        </p:spPr>
        <p:style>
          <a:lnRef idx="3">
            <a:schemeClr val="lt1"/>
          </a:lnRef>
          <a:fillRef idx="1">
            <a:schemeClr val="accent1"/>
          </a:fillRef>
          <a:effectRef idx="1">
            <a:schemeClr val="accent1"/>
          </a:effectRef>
          <a:fontRef idx="minor">
            <a:schemeClr val="lt1"/>
          </a:fontRef>
        </p:style>
        <p:txBody>
          <a:bodyPr wrap="none" lIns="0" tIns="0" rIns="0" bIns="0" rtlCol="0" anchor="ctr" anchorCtr="1"/>
          <a:lstStyle/>
          <a:p>
            <a:pPr algn="ctr"/>
            <a:endParaRPr lang="fr-FR" sz="1000" b="1" dirty="0"/>
          </a:p>
        </p:txBody>
      </p:sp>
      <p:sp>
        <p:nvSpPr>
          <p:cNvPr id="6" name="Titre 5"/>
          <p:cNvSpPr>
            <a:spLocks noGrp="1"/>
          </p:cNvSpPr>
          <p:nvPr>
            <p:ph type="title"/>
          </p:nvPr>
        </p:nvSpPr>
        <p:spPr>
          <a:xfrm>
            <a:off x="457200" y="452438"/>
            <a:ext cx="8229600" cy="573087"/>
          </a:xfrm>
        </p:spPr>
        <p:txBody>
          <a:bodyPr/>
          <a:lstStyle/>
          <a:p>
            <a:r>
              <a:rPr lang="fr-FR" dirty="0"/>
              <a:t>Connexion et principes de base : la donnée « domiciliation bancaire »</a:t>
            </a:r>
          </a:p>
        </p:txBody>
      </p:sp>
    </p:spTree>
    <p:extLst>
      <p:ext uri="{BB962C8B-B14F-4D97-AF65-F5344CB8AC3E}">
        <p14:creationId xmlns:p14="http://schemas.microsoft.com/office/powerpoint/2010/main" val="414947392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re 1"/>
          <p:cNvSpPr>
            <a:spLocks noGrp="1"/>
          </p:cNvSpPr>
          <p:nvPr>
            <p:ph type="title"/>
          </p:nvPr>
        </p:nvSpPr>
        <p:spPr>
          <a:xfrm>
            <a:off x="457200" y="452438"/>
            <a:ext cx="8229600" cy="573087"/>
          </a:xfrm>
        </p:spPr>
        <p:txBody>
          <a:bodyPr/>
          <a:lstStyle/>
          <a:p>
            <a:r>
              <a:rPr lang="fr-FR" dirty="0">
                <a:latin typeface="Calibri" charset="0"/>
              </a:rPr>
              <a:t>Introduction : </a:t>
            </a:r>
            <a:r>
              <a:rPr lang="fr-FR" b="1" dirty="0">
                <a:latin typeface="Calibri" charset="0"/>
              </a:rPr>
              <a:t>ORPER</a:t>
            </a:r>
            <a:r>
              <a:rPr lang="fr-FR" dirty="0">
                <a:latin typeface="Calibri" charset="0"/>
              </a:rPr>
              <a:t>, c’est quoi ? </a:t>
            </a:r>
          </a:p>
        </p:txBody>
      </p:sp>
      <p:sp>
        <p:nvSpPr>
          <p:cNvPr id="34818" name="Espace réservé du texte 6"/>
          <p:cNvSpPr>
            <a:spLocks noGrp="1"/>
          </p:cNvSpPr>
          <p:nvPr>
            <p:ph idx="1"/>
          </p:nvPr>
        </p:nvSpPr>
        <p:spPr/>
        <p:txBody>
          <a:bodyPr/>
          <a:lstStyle/>
          <a:p>
            <a:pPr algn="just"/>
            <a:r>
              <a:rPr lang="fr-FR" b="1" dirty="0">
                <a:latin typeface="Calibri" charset="0"/>
              </a:rPr>
              <a:t>ORPER</a:t>
            </a:r>
            <a:r>
              <a:rPr lang="fr-FR" dirty="0">
                <a:latin typeface="Calibri" charset="0"/>
              </a:rPr>
              <a:t> : </a:t>
            </a:r>
            <a:r>
              <a:rPr lang="fr-FR" b="1" dirty="0" err="1">
                <a:latin typeface="Calibri" charset="0"/>
              </a:rPr>
              <a:t>OR</a:t>
            </a:r>
            <a:r>
              <a:rPr lang="fr-FR" dirty="0" err="1">
                <a:latin typeface="Calibri" charset="0"/>
              </a:rPr>
              <a:t>ganisation</a:t>
            </a:r>
            <a:r>
              <a:rPr lang="fr-FR" dirty="0">
                <a:latin typeface="Calibri" charset="0"/>
              </a:rPr>
              <a:t> des </a:t>
            </a:r>
            <a:r>
              <a:rPr lang="fr-FR" b="1" dirty="0" err="1">
                <a:latin typeface="Calibri" charset="0"/>
              </a:rPr>
              <a:t>PER</a:t>
            </a:r>
            <a:r>
              <a:rPr lang="fr-FR" dirty="0" err="1">
                <a:latin typeface="Calibri" charset="0"/>
              </a:rPr>
              <a:t>sonnes</a:t>
            </a:r>
            <a:r>
              <a:rPr lang="fr-FR" dirty="0">
                <a:latin typeface="Calibri" charset="0"/>
              </a:rPr>
              <a:t>…et des contrats RO/RC </a:t>
            </a:r>
          </a:p>
          <a:p>
            <a:pPr lvl="1" algn="just"/>
            <a:r>
              <a:rPr lang="fr-FR" dirty="0">
                <a:latin typeface="Calibri" charset="0"/>
              </a:rPr>
              <a:t>Référentiel des personnes et des contrats dans le NSI (Nouveau Système d’Information) en remplacement de GESPER (ASI : Ancien SI) qui devrait être </a:t>
            </a:r>
            <a:r>
              <a:rPr lang="fr-FR" dirty="0" err="1">
                <a:latin typeface="Calibri" charset="0"/>
              </a:rPr>
              <a:t>décommissionné</a:t>
            </a:r>
            <a:r>
              <a:rPr lang="fr-FR" dirty="0">
                <a:latin typeface="Calibri" charset="0"/>
              </a:rPr>
              <a:t> dans les prochaines années.</a:t>
            </a:r>
          </a:p>
          <a:p>
            <a:pPr lvl="1" algn="just"/>
            <a:endParaRPr lang="fr-FR" dirty="0">
              <a:latin typeface="Calibri" charset="0"/>
            </a:endParaRPr>
          </a:p>
          <a:p>
            <a:pPr algn="just"/>
            <a:r>
              <a:rPr lang="fr-FR" dirty="0">
                <a:latin typeface="Calibri" charset="0"/>
              </a:rPr>
              <a:t>Les concepts « métier » : personne, dossier et rôle</a:t>
            </a:r>
          </a:p>
          <a:p>
            <a:pPr lvl="1" eaLnBrk="0" hangingPunct="0">
              <a:buFont typeface="Wingdings" pitchFamily="2" charset="2"/>
              <a:buChar char="§"/>
              <a:defRPr/>
            </a:pPr>
            <a:r>
              <a:rPr lang="fr-FR" dirty="0"/>
              <a:t>Personne : </a:t>
            </a:r>
            <a:r>
              <a:rPr lang="fr-FR" dirty="0">
                <a:solidFill>
                  <a:schemeClr val="tx1"/>
                </a:solidFill>
              </a:rPr>
              <a:t>individu connu du référentiel, il peut être prospect, adhérent ou ayant un lien avec un adhérent</a:t>
            </a:r>
            <a:r>
              <a:rPr lang="fr-FR" dirty="0"/>
              <a:t>.</a:t>
            </a:r>
          </a:p>
          <a:p>
            <a:pPr lvl="1" eaLnBrk="0" hangingPunct="0">
              <a:buFont typeface="Wingdings" pitchFamily="2" charset="2"/>
              <a:buChar char="§"/>
              <a:defRPr/>
            </a:pPr>
            <a:endParaRPr lang="fr-FR" dirty="0"/>
          </a:p>
          <a:p>
            <a:pPr lvl="1" eaLnBrk="0" hangingPunct="0">
              <a:buFont typeface="Wingdings" pitchFamily="2" charset="2"/>
              <a:buChar char="§"/>
              <a:defRPr/>
            </a:pPr>
            <a:r>
              <a:rPr lang="fr-FR" dirty="0"/>
              <a:t>Dossiers – Contrats : </a:t>
            </a:r>
            <a:r>
              <a:rPr lang="fr-FR" dirty="0">
                <a:solidFill>
                  <a:schemeClr val="tx1"/>
                </a:solidFill>
              </a:rPr>
              <a:t>e</a:t>
            </a:r>
            <a:r>
              <a:rPr lang="fr-FR" sz="1600" dirty="0">
                <a:solidFill>
                  <a:schemeClr val="tx1"/>
                </a:solidFill>
              </a:rPr>
              <a:t>ntité liant </a:t>
            </a:r>
            <a:r>
              <a:rPr lang="fr-FR" dirty="0">
                <a:solidFill>
                  <a:schemeClr val="tx1"/>
                </a:solidFill>
              </a:rPr>
              <a:t>d</a:t>
            </a:r>
            <a:r>
              <a:rPr lang="fr-FR" sz="1600" dirty="0">
                <a:solidFill>
                  <a:schemeClr val="tx1"/>
                </a:solidFill>
              </a:rPr>
              <a:t>es personnes avec la mutuelle pour leur couverture de santé, prévoyance ou action sociale. Par conséquent, une personne peut avoir un dossier RO et/ou un dossier RC.</a:t>
            </a:r>
          </a:p>
          <a:p>
            <a:pPr marL="195263" lvl="1" indent="0" eaLnBrk="0" hangingPunct="0">
              <a:buNone/>
              <a:defRPr/>
            </a:pPr>
            <a:endParaRPr lang="fr-FR" dirty="0"/>
          </a:p>
          <a:p>
            <a:pPr lvl="1" eaLnBrk="0" hangingPunct="0">
              <a:buFont typeface="Wingdings" pitchFamily="2" charset="2"/>
              <a:buChar char="§"/>
              <a:defRPr/>
            </a:pPr>
            <a:r>
              <a:rPr lang="fr-FR" dirty="0"/>
              <a:t>Rôle : </a:t>
            </a:r>
            <a:r>
              <a:rPr lang="fr-FR" dirty="0">
                <a:solidFill>
                  <a:schemeClr val="tx1"/>
                </a:solidFill>
              </a:rPr>
              <a:t>statut d’une personne sur un contrat/dossier en fonction du type de dossier (</a:t>
            </a:r>
            <a:r>
              <a:rPr lang="fr-FR" b="1" dirty="0">
                <a:solidFill>
                  <a:schemeClr val="tx1"/>
                </a:solidFill>
              </a:rPr>
              <a:t>RO</a:t>
            </a:r>
            <a:r>
              <a:rPr lang="fr-FR" dirty="0">
                <a:solidFill>
                  <a:schemeClr val="tx1"/>
                </a:solidFill>
              </a:rPr>
              <a:t> : assuré social (AS) ou ayant droit (AD), </a:t>
            </a:r>
            <a:r>
              <a:rPr lang="fr-FR" b="1" dirty="0">
                <a:solidFill>
                  <a:schemeClr val="tx1"/>
                </a:solidFill>
              </a:rPr>
              <a:t>RC</a:t>
            </a:r>
            <a:r>
              <a:rPr lang="fr-FR" dirty="0">
                <a:solidFill>
                  <a:schemeClr val="tx1"/>
                </a:solidFill>
              </a:rPr>
              <a:t> : souscripteur (SSCR) ou bénéficiaire (BC, BE, BEE)).</a:t>
            </a:r>
          </a:p>
          <a:p>
            <a:pPr algn="just"/>
            <a:endParaRPr lang="fr-FR" dirty="0">
              <a:latin typeface="Calibri" charset="0"/>
            </a:endParaRPr>
          </a:p>
          <a:p>
            <a:pPr algn="just"/>
            <a:endParaRPr lang="fr-FR" dirty="0">
              <a:latin typeface="Calibri" charset="0"/>
            </a:endParaRPr>
          </a:p>
          <a:p>
            <a:pPr lvl="3" algn="just"/>
            <a:endParaRPr lang="fr-FR" dirty="0">
              <a:latin typeface="Calibri" charset="0"/>
            </a:endParaRPr>
          </a:p>
          <a:p>
            <a:pPr lvl="2" algn="just"/>
            <a:endParaRPr lang="fr-FR" dirty="0">
              <a:latin typeface="Calibri" charset="0"/>
            </a:endParaRPr>
          </a:p>
        </p:txBody>
      </p:sp>
      <p:sp>
        <p:nvSpPr>
          <p:cNvPr id="11" name="Espace réservé de la date 3"/>
          <p:cNvSpPr>
            <a:spLocks noGrp="1"/>
          </p:cNvSpPr>
          <p:nvPr>
            <p:ph type="dt" sz="half" idx="10"/>
          </p:nvPr>
        </p:nvSpPr>
        <p:spPr>
          <a:xfrm>
            <a:off x="342900" y="6235986"/>
            <a:ext cx="776850" cy="365125"/>
          </a:xfrm>
          <a:prstGeom prst="rect">
            <a:avLst/>
          </a:prstGeom>
        </p:spPr>
        <p:txBody>
          <a:bodyPr vert="horz" lIns="91440" tIns="45720" rIns="91440" bIns="45720" rtlCol="0" anchor="ctr"/>
          <a:lstStyle>
            <a:lvl1pPr algn="l" fontAlgn="auto">
              <a:spcBef>
                <a:spcPts val="0"/>
              </a:spcBef>
              <a:spcAft>
                <a:spcPts val="0"/>
              </a:spcAft>
              <a:defRPr sz="900" smtClean="0">
                <a:solidFill>
                  <a:srgbClr val="FFFFFF"/>
                </a:solidFill>
                <a:latin typeface="+mn-lt"/>
                <a:ea typeface="+mn-ea"/>
                <a:cs typeface="+mn-cs"/>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srgbClr val="FFFFFF"/>
                </a:solidFill>
                <a:effectLst/>
                <a:uLnTx/>
                <a:uFillTx/>
                <a:latin typeface="Calibri"/>
                <a:ea typeface="+mn-ea"/>
                <a:cs typeface="+mn-cs"/>
              </a:rPr>
              <a:t>16/03/2017</a:t>
            </a:r>
            <a:endParaRPr kumimoji="0" lang="fr-FR" sz="9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3" name="Espace réservé du numéro de diapositive 5"/>
          <p:cNvSpPr>
            <a:spLocks noGrp="1"/>
          </p:cNvSpPr>
          <p:nvPr>
            <p:ph type="sldNum" sz="quarter" idx="12"/>
          </p:nvPr>
        </p:nvSpPr>
        <p:spPr>
          <a:xfrm>
            <a:off x="6553200" y="6235986"/>
            <a:ext cx="2133600" cy="365125"/>
          </a:xfrm>
          <a:prstGeom prst="rect">
            <a:avLst/>
          </a:prstGeom>
        </p:spPr>
        <p:txBody>
          <a:bodyPr vert="horz" lIns="91440" tIns="45720" rIns="91440" bIns="45720" rtlCol="0" anchor="ctr"/>
          <a:lstStyle>
            <a:lvl1pPr algn="r" fontAlgn="auto">
              <a:spcBef>
                <a:spcPts val="0"/>
              </a:spcBef>
              <a:spcAft>
                <a:spcPts val="0"/>
              </a:spcAft>
              <a:defRPr sz="900" smtClean="0">
                <a:solidFill>
                  <a:srgbClr val="FFFFFF"/>
                </a:solidFill>
                <a:latin typeface="+mn-lt"/>
                <a:ea typeface="+mn-ea"/>
                <a:cs typeface="+mn-cs"/>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2216186-C44C-154D-A70D-CA4C64A89F65}" type="slidenum">
              <a:rPr kumimoji="0" lang="fr-FR" sz="900" b="0" i="0" u="none" strike="noStrike" kern="1200" cap="none" spc="0" normalizeH="0" baseline="0" noProof="0">
                <a:ln>
                  <a:noFill/>
                </a:ln>
                <a:solidFill>
                  <a:srgbClr val="FFFFFF"/>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fr-FR" sz="900" b="0" i="0" u="none" strike="noStrike" kern="1200" cap="none" spc="0" normalizeH="0" baseline="0" noProof="0" dirty="0">
              <a:ln>
                <a:noFill/>
              </a:ln>
              <a:solidFill>
                <a:srgbClr val="FFFFFF"/>
              </a:solidFill>
              <a:effectLst/>
              <a:uLnTx/>
              <a:uFillTx/>
              <a:latin typeface="Calibri"/>
              <a:ea typeface="+mn-ea"/>
              <a:cs typeface="+mn-cs"/>
            </a:endParaRPr>
          </a:p>
        </p:txBody>
      </p:sp>
      <p:sp>
        <p:nvSpPr>
          <p:cNvPr id="3" name="Espace réservé du pied de page 2"/>
          <p:cNvSpPr>
            <a:spLocks noGrp="1"/>
          </p:cNvSpPr>
          <p:nvPr>
            <p:ph type="ftr" sz="quarter" idx="11"/>
          </p:nvPr>
        </p:nvSpPr>
        <p:spPr/>
        <p:txBody>
          <a:bodyPr/>
          <a:lstStyle/>
          <a:p>
            <a:pPr>
              <a:defRPr/>
            </a:pPr>
            <a:r>
              <a:rPr lang="fr-FR"/>
              <a:t>Formation ORPER – Projet YSEOP</a:t>
            </a:r>
            <a:endParaRPr lang="fr-FR" dirty="0"/>
          </a:p>
        </p:txBody>
      </p:sp>
    </p:spTree>
    <p:extLst>
      <p:ext uri="{BB962C8B-B14F-4D97-AF65-F5344CB8AC3E}">
        <p14:creationId xmlns:p14="http://schemas.microsoft.com/office/powerpoint/2010/main" val="888132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srcRect t="-7260" b="45180"/>
          <a:stretch/>
        </p:blipFill>
        <p:spPr bwMode="auto">
          <a:xfrm>
            <a:off x="269507" y="1025525"/>
            <a:ext cx="8604985" cy="4022192"/>
          </a:xfrm>
          <a:prstGeom prst="rect">
            <a:avLst/>
          </a:prstGeom>
          <a:noFill/>
          <a:ln w="9525">
            <a:noFill/>
            <a:miter lim="800000"/>
            <a:headEnd/>
            <a:tailEnd/>
          </a:ln>
        </p:spPr>
      </p:pic>
      <p:sp>
        <p:nvSpPr>
          <p:cNvPr id="4" name="ZoneTexte 3"/>
          <p:cNvSpPr txBox="1"/>
          <p:nvPr/>
        </p:nvSpPr>
        <p:spPr bwMode="auto">
          <a:xfrm>
            <a:off x="3840568" y="2732383"/>
            <a:ext cx="4032448" cy="461665"/>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sz="1200" b="1" dirty="0">
                <a:solidFill>
                  <a:schemeClr val="tx1"/>
                </a:solidFill>
              </a:rPr>
              <a:t>	le </a:t>
            </a:r>
            <a:r>
              <a:rPr lang="fr-FR" sz="1200" b="1" dirty="0"/>
              <a:t>couple </a:t>
            </a:r>
            <a:r>
              <a:rPr lang="fr-FR" sz="1200" b="1" dirty="0">
                <a:solidFill>
                  <a:schemeClr val="tx1"/>
                </a:solidFill>
              </a:rPr>
              <a:t>code guichet, un code banque doit être connu du référentiel RUNI émanant de la Banque de France</a:t>
            </a:r>
          </a:p>
        </p:txBody>
      </p:sp>
      <p:cxnSp>
        <p:nvCxnSpPr>
          <p:cNvPr id="6" name="Connecteur droit avec flèche 5"/>
          <p:cNvCxnSpPr>
            <a:stCxn id="4" idx="1"/>
          </p:cNvCxnSpPr>
          <p:nvPr/>
        </p:nvCxnSpPr>
        <p:spPr>
          <a:xfrm flipH="1">
            <a:off x="2107933" y="2963216"/>
            <a:ext cx="1732635" cy="3093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itre 5"/>
          <p:cNvSpPr>
            <a:spLocks noGrp="1"/>
          </p:cNvSpPr>
          <p:nvPr>
            <p:ph type="title"/>
          </p:nvPr>
        </p:nvSpPr>
        <p:spPr>
          <a:xfrm>
            <a:off x="457200" y="452438"/>
            <a:ext cx="8229600" cy="573087"/>
          </a:xfrm>
        </p:spPr>
        <p:txBody>
          <a:bodyPr/>
          <a:lstStyle/>
          <a:p>
            <a:r>
              <a:rPr lang="fr-FR" dirty="0"/>
              <a:t>Connexion et principes de base : la donnée « domiciliation bancaire »</a:t>
            </a:r>
          </a:p>
        </p:txBody>
      </p:sp>
      <p:sp>
        <p:nvSpPr>
          <p:cNvPr id="9" name="Rectangle 8"/>
          <p:cNvSpPr/>
          <p:nvPr/>
        </p:nvSpPr>
        <p:spPr>
          <a:xfrm>
            <a:off x="1650731" y="5159139"/>
            <a:ext cx="6434489" cy="646331"/>
          </a:xfrm>
          <a:prstGeom prst="rect">
            <a:avLst/>
          </a:prstGeom>
        </p:spPr>
        <p:txBody>
          <a:bodyPr wrap="square">
            <a:spAutoFit/>
          </a:bodyPr>
          <a:lstStyle/>
          <a:p>
            <a:r>
              <a:rPr lang="fr-FR" dirty="0"/>
              <a:t>Pour renseigner l’IBAN merci d’utiliser le numéro fourni dans le fichier « jeu de données - &lt;NOM&gt; »</a:t>
            </a:r>
          </a:p>
        </p:txBody>
      </p:sp>
    </p:spTree>
    <p:extLst>
      <p:ext uri="{BB962C8B-B14F-4D97-AF65-F5344CB8AC3E}">
        <p14:creationId xmlns:p14="http://schemas.microsoft.com/office/powerpoint/2010/main" val="207704853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52400" y="1256541"/>
            <a:ext cx="8900794" cy="4628693"/>
          </a:xfrm>
          <a:prstGeom prst="rect">
            <a:avLst/>
          </a:prstGeom>
        </p:spPr>
      </p:pic>
      <p:sp>
        <p:nvSpPr>
          <p:cNvPr id="6" name="ZoneTexte 5"/>
          <p:cNvSpPr txBox="1"/>
          <p:nvPr/>
        </p:nvSpPr>
        <p:spPr bwMode="auto">
          <a:xfrm>
            <a:off x="2708176" y="4444707"/>
            <a:ext cx="4032448" cy="1717393"/>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sz="1200" b="1" dirty="0">
                <a:solidFill>
                  <a:schemeClr val="tx1"/>
                </a:solidFill>
              </a:rPr>
              <a:t>	Le numéro de PJ n’est pas obligatoire  lors de la saisie d’un IBAN cependant lors de son utilisation (pour un virement sur un dossier) elle vous sera demandée.</a:t>
            </a:r>
          </a:p>
          <a:p>
            <a:pPr marL="250825" indent="-250825" eaLnBrk="0" hangingPunct="0">
              <a:spcBef>
                <a:spcPct val="20000"/>
              </a:spcBef>
              <a:buClr>
                <a:srgbClr val="6AA517"/>
              </a:buClr>
              <a:buSzPct val="125000"/>
            </a:pPr>
            <a:endParaRPr lang="fr-FR" sz="1200" b="1" dirty="0">
              <a:solidFill>
                <a:schemeClr val="tx1"/>
              </a:solidFill>
            </a:endParaRPr>
          </a:p>
          <a:p>
            <a:pPr marL="250825" indent="-250825" eaLnBrk="0" hangingPunct="0">
              <a:spcBef>
                <a:spcPct val="20000"/>
              </a:spcBef>
              <a:buClr>
                <a:srgbClr val="6AA517"/>
              </a:buClr>
              <a:buSzPct val="125000"/>
            </a:pPr>
            <a:r>
              <a:rPr lang="fr-FR" sz="1200" b="1" dirty="0">
                <a:solidFill>
                  <a:schemeClr val="tx1"/>
                </a:solidFill>
              </a:rPr>
              <a:t>	Cliquer sur le bouton « Rattacher une PJ » pour générer un numéro de PJ.</a:t>
            </a:r>
          </a:p>
          <a:p>
            <a:pPr marL="250825" indent="-250825" eaLnBrk="0" hangingPunct="0">
              <a:spcBef>
                <a:spcPct val="20000"/>
              </a:spcBef>
              <a:buClr>
                <a:srgbClr val="6AA517"/>
              </a:buClr>
              <a:buSzPct val="125000"/>
            </a:pPr>
            <a:endParaRPr lang="fr-FR" sz="1200" b="1" dirty="0">
              <a:solidFill>
                <a:schemeClr val="tx1"/>
              </a:solidFill>
            </a:endParaRPr>
          </a:p>
          <a:p>
            <a:pPr marL="250825" indent="-250825" eaLnBrk="0" hangingPunct="0">
              <a:spcBef>
                <a:spcPct val="20000"/>
              </a:spcBef>
              <a:buClr>
                <a:srgbClr val="6AA517"/>
              </a:buClr>
              <a:buSzPct val="125000"/>
            </a:pPr>
            <a:r>
              <a:rPr lang="fr-FR" sz="1200" b="1" dirty="0">
                <a:solidFill>
                  <a:schemeClr val="tx1"/>
                </a:solidFill>
              </a:rPr>
              <a:t>	</a:t>
            </a:r>
          </a:p>
        </p:txBody>
      </p:sp>
      <p:pic>
        <p:nvPicPr>
          <p:cNvPr id="1027" name="Picture 3" descr="C:\Users\MABERKANE\AppData\Local\Microsoft\Windows\Temporary Internet Files\Content.IE5\OZI5J2EW\Panneau-Attention[1].png"/>
          <p:cNvPicPr>
            <a:picLocks noChangeAspect="1" noChangeArrowheads="1"/>
          </p:cNvPicPr>
          <p:nvPr/>
        </p:nvPicPr>
        <p:blipFill>
          <a:blip r:embed="rId3"/>
          <a:srcRect/>
          <a:stretch>
            <a:fillRect/>
          </a:stretch>
        </p:blipFill>
        <p:spPr bwMode="auto">
          <a:xfrm>
            <a:off x="1178939" y="4220971"/>
            <a:ext cx="1448845" cy="1268893"/>
          </a:xfrm>
          <a:prstGeom prst="rect">
            <a:avLst/>
          </a:prstGeom>
          <a:noFill/>
        </p:spPr>
      </p:pic>
      <p:sp>
        <p:nvSpPr>
          <p:cNvPr id="2" name="Titre 1"/>
          <p:cNvSpPr>
            <a:spLocks noGrp="1"/>
          </p:cNvSpPr>
          <p:nvPr>
            <p:ph type="title"/>
          </p:nvPr>
        </p:nvSpPr>
        <p:spPr/>
        <p:txBody>
          <a:bodyPr/>
          <a:lstStyle/>
          <a:p>
            <a:r>
              <a:rPr lang="fr-FR" dirty="0"/>
              <a:t>Connexion et principes de base : la donnée « domiciliation bancaire »</a:t>
            </a:r>
          </a:p>
        </p:txBody>
      </p:sp>
      <p:sp>
        <p:nvSpPr>
          <p:cNvPr id="8" name="Titre 5"/>
          <p:cNvSpPr txBox="1">
            <a:spLocks/>
          </p:cNvSpPr>
          <p:nvPr/>
        </p:nvSpPr>
        <p:spPr bwMode="auto">
          <a:xfrm>
            <a:off x="609600" y="604838"/>
            <a:ext cx="8229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defTabSz="457200" rtl="0" eaLnBrk="1" fontAlgn="base" hangingPunct="1">
              <a:spcBef>
                <a:spcPct val="0"/>
              </a:spcBef>
              <a:spcAft>
                <a:spcPct val="0"/>
              </a:spcAft>
              <a:defRPr sz="2400" kern="1200">
                <a:solidFill>
                  <a:schemeClr val="bg1"/>
                </a:solidFill>
                <a:latin typeface="+mj-lt"/>
                <a:ea typeface="ＭＳ Ｐゴシック" charset="0"/>
                <a:cs typeface="ＭＳ Ｐゴシック" charset="0"/>
              </a:defRPr>
            </a:lvl1pPr>
            <a:lvl2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2pPr>
            <a:lvl3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3pPr>
            <a:lvl4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4pPr>
            <a:lvl5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5pPr>
            <a:lvl6pPr marL="4572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6pPr>
            <a:lvl7pPr marL="9144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7pPr>
            <a:lvl8pPr marL="13716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8pPr>
            <a:lvl9pPr marL="18288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9pPr>
          </a:lstStyle>
          <a:p>
            <a:endParaRPr lang="fr-FR" dirty="0"/>
          </a:p>
        </p:txBody>
      </p:sp>
    </p:spTree>
    <p:extLst>
      <p:ext uri="{BB962C8B-B14F-4D97-AF65-F5344CB8AC3E}">
        <p14:creationId xmlns:p14="http://schemas.microsoft.com/office/powerpoint/2010/main" val="68568169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lstStyle/>
          <a:p>
            <a:r>
              <a:rPr lang="fr-FR" dirty="0"/>
              <a:t>Changement d’usage uniquement pour le recouvrement des cotisations :</a:t>
            </a:r>
          </a:p>
        </p:txBody>
      </p:sp>
      <p:sp>
        <p:nvSpPr>
          <p:cNvPr id="2" name="Titre 1"/>
          <p:cNvSpPr>
            <a:spLocks noGrp="1"/>
          </p:cNvSpPr>
          <p:nvPr>
            <p:ph type="title"/>
          </p:nvPr>
        </p:nvSpPr>
        <p:spPr/>
        <p:txBody>
          <a:bodyPr/>
          <a:lstStyle/>
          <a:p>
            <a:r>
              <a:rPr lang="fr-FR" dirty="0"/>
              <a:t>Connexion et principes de base : la donnée « domiciliation bancaire »</a:t>
            </a:r>
          </a:p>
        </p:txBody>
      </p:sp>
      <p:sp>
        <p:nvSpPr>
          <p:cNvPr id="8" name="Titre 5"/>
          <p:cNvSpPr txBox="1">
            <a:spLocks/>
          </p:cNvSpPr>
          <p:nvPr/>
        </p:nvSpPr>
        <p:spPr bwMode="auto">
          <a:xfrm>
            <a:off x="609600" y="604838"/>
            <a:ext cx="82296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defTabSz="457200" rtl="0" eaLnBrk="1" fontAlgn="base" hangingPunct="1">
              <a:spcBef>
                <a:spcPct val="0"/>
              </a:spcBef>
              <a:spcAft>
                <a:spcPct val="0"/>
              </a:spcAft>
              <a:defRPr sz="2400" kern="1200">
                <a:solidFill>
                  <a:schemeClr val="bg1"/>
                </a:solidFill>
                <a:latin typeface="+mj-lt"/>
                <a:ea typeface="ＭＳ Ｐゴシック" charset="0"/>
                <a:cs typeface="ＭＳ Ｐゴシック" charset="0"/>
              </a:defRPr>
            </a:lvl1pPr>
            <a:lvl2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2pPr>
            <a:lvl3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3pPr>
            <a:lvl4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4pPr>
            <a:lvl5pPr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5pPr>
            <a:lvl6pPr marL="4572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6pPr>
            <a:lvl7pPr marL="9144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7pPr>
            <a:lvl8pPr marL="13716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8pPr>
            <a:lvl9pPr marL="1828800" algn="l" defTabSz="457200" rtl="0" eaLnBrk="1" fontAlgn="base" hangingPunct="1">
              <a:spcBef>
                <a:spcPct val="0"/>
              </a:spcBef>
              <a:spcAft>
                <a:spcPct val="0"/>
              </a:spcAft>
              <a:defRPr sz="2400">
                <a:solidFill>
                  <a:schemeClr val="bg1"/>
                </a:solidFill>
                <a:latin typeface="Calibri" charset="0"/>
                <a:ea typeface="ＭＳ Ｐゴシック" charset="0"/>
                <a:cs typeface="ＭＳ Ｐゴシック" charset="0"/>
              </a:defRPr>
            </a:lvl9pPr>
          </a:lstStyle>
          <a:p>
            <a:endParaRPr lang="fr-FR" dirty="0"/>
          </a:p>
        </p:txBody>
      </p:sp>
      <p:pic>
        <p:nvPicPr>
          <p:cNvPr id="3" name="Image 2"/>
          <p:cNvPicPr>
            <a:picLocks noChangeAspect="1"/>
          </p:cNvPicPr>
          <p:nvPr/>
        </p:nvPicPr>
        <p:blipFill>
          <a:blip r:embed="rId2"/>
          <a:stretch>
            <a:fillRect/>
          </a:stretch>
        </p:blipFill>
        <p:spPr>
          <a:xfrm>
            <a:off x="112456" y="2139800"/>
            <a:ext cx="8726744" cy="3637862"/>
          </a:xfrm>
          <a:prstGeom prst="rect">
            <a:avLst/>
          </a:prstGeom>
        </p:spPr>
      </p:pic>
    </p:spTree>
    <p:extLst>
      <p:ext uri="{BB962C8B-B14F-4D97-AF65-F5344CB8AC3E}">
        <p14:creationId xmlns:p14="http://schemas.microsoft.com/office/powerpoint/2010/main" val="316422731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La tentative de changement d’usage cotisation (diapositive précédente) a été bloquée pour absence de Mandat SEPA.</a:t>
            </a:r>
          </a:p>
          <a:p>
            <a:r>
              <a:rPr lang="fr-FR" dirty="0"/>
              <a:t>Le mandat SEPA (dans ORPER) est une entité qui lie un contrat et une domiciliation bancaire. Pour le créer, il faut lancer l’outil de gestion des mandats (FMDT) :</a:t>
            </a:r>
          </a:p>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33</a:t>
            </a:fld>
            <a:endParaRPr lang="fr-FR" dirty="0"/>
          </a:p>
        </p:txBody>
      </p:sp>
      <p:sp>
        <p:nvSpPr>
          <p:cNvPr id="6" name="Titre 5"/>
          <p:cNvSpPr>
            <a:spLocks noGrp="1"/>
          </p:cNvSpPr>
          <p:nvPr>
            <p:ph type="title"/>
          </p:nvPr>
        </p:nvSpPr>
        <p:spPr/>
        <p:txBody>
          <a:bodyPr/>
          <a:lstStyle/>
          <a:p>
            <a:r>
              <a:rPr lang="fr-FR" dirty="0"/>
              <a:t>Connexion et principes de base : la donnée « Mandat »</a:t>
            </a:r>
          </a:p>
        </p:txBody>
      </p:sp>
      <p:pic>
        <p:nvPicPr>
          <p:cNvPr id="7" name="Image 6"/>
          <p:cNvPicPr>
            <a:picLocks noChangeAspect="1"/>
          </p:cNvPicPr>
          <p:nvPr/>
        </p:nvPicPr>
        <p:blipFill>
          <a:blip r:embed="rId2"/>
          <a:stretch>
            <a:fillRect/>
          </a:stretch>
        </p:blipFill>
        <p:spPr>
          <a:xfrm>
            <a:off x="0" y="2908091"/>
            <a:ext cx="9144000" cy="2617694"/>
          </a:xfrm>
          <a:prstGeom prst="rect">
            <a:avLst/>
          </a:prstGeom>
        </p:spPr>
      </p:pic>
    </p:spTree>
    <p:extLst>
      <p:ext uri="{BB962C8B-B14F-4D97-AF65-F5344CB8AC3E}">
        <p14:creationId xmlns:p14="http://schemas.microsoft.com/office/powerpoint/2010/main" val="32496352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numCol="1"/>
          <a:lstStyle/>
          <a:p>
            <a:pPr marL="22225" indent="0">
              <a:buNone/>
            </a:pPr>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34</a:t>
            </a:fld>
            <a:endParaRPr lang="fr-FR" dirty="0"/>
          </a:p>
        </p:txBody>
      </p:sp>
      <p:sp>
        <p:nvSpPr>
          <p:cNvPr id="6" name="Titre 5"/>
          <p:cNvSpPr>
            <a:spLocks noGrp="1"/>
          </p:cNvSpPr>
          <p:nvPr>
            <p:ph type="title"/>
          </p:nvPr>
        </p:nvSpPr>
        <p:spPr/>
        <p:txBody>
          <a:bodyPr/>
          <a:lstStyle/>
          <a:p>
            <a:r>
              <a:rPr lang="fr-FR" dirty="0"/>
              <a:t>Connexion et principes de base : la donnée « Mandat »</a:t>
            </a:r>
          </a:p>
        </p:txBody>
      </p:sp>
      <p:pic>
        <p:nvPicPr>
          <p:cNvPr id="7" name="Image 6"/>
          <p:cNvPicPr>
            <a:picLocks noChangeAspect="1"/>
          </p:cNvPicPr>
          <p:nvPr/>
        </p:nvPicPr>
        <p:blipFill>
          <a:blip r:embed="rId2"/>
          <a:stretch>
            <a:fillRect/>
          </a:stretch>
        </p:blipFill>
        <p:spPr>
          <a:xfrm>
            <a:off x="342900" y="1365066"/>
            <a:ext cx="6214712" cy="4971769"/>
          </a:xfrm>
          <a:prstGeom prst="rect">
            <a:avLst/>
          </a:prstGeom>
        </p:spPr>
      </p:pic>
      <p:sp>
        <p:nvSpPr>
          <p:cNvPr id="9" name="ZoneTexte 8"/>
          <p:cNvSpPr txBox="1"/>
          <p:nvPr/>
        </p:nvSpPr>
        <p:spPr>
          <a:xfrm>
            <a:off x="6671912" y="2073939"/>
            <a:ext cx="1711692" cy="2031325"/>
          </a:xfrm>
          <a:prstGeom prst="rect">
            <a:avLst/>
          </a:prstGeom>
          <a:noFill/>
        </p:spPr>
        <p:txBody>
          <a:bodyPr wrap="square" rtlCol="0">
            <a:spAutoFit/>
          </a:bodyPr>
          <a:lstStyle/>
          <a:p>
            <a:r>
              <a:rPr lang="fr-FR" dirty="0"/>
              <a:t>Il faut sélection la domiciliation bancaire concernée par le mandat à créer</a:t>
            </a:r>
          </a:p>
          <a:p>
            <a:endParaRPr lang="fr-FR" dirty="0"/>
          </a:p>
        </p:txBody>
      </p:sp>
    </p:spTree>
    <p:extLst>
      <p:ext uri="{BB962C8B-B14F-4D97-AF65-F5344CB8AC3E}">
        <p14:creationId xmlns:p14="http://schemas.microsoft.com/office/powerpoint/2010/main" val="1218358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p:cNvPicPr>
            <a:picLocks noGrp="1" noChangeAspect="1"/>
          </p:cNvPicPr>
          <p:nvPr>
            <p:ph idx="1"/>
          </p:nvPr>
        </p:nvPicPr>
        <p:blipFill>
          <a:blip r:embed="rId2"/>
          <a:stretch>
            <a:fillRect/>
          </a:stretch>
        </p:blipFill>
        <p:spPr>
          <a:xfrm>
            <a:off x="342900" y="1310860"/>
            <a:ext cx="6060154" cy="4848124"/>
          </a:xfrm>
          <a:prstGeom prst="rect">
            <a:avLst/>
          </a:prstGeom>
        </p:spPr>
      </p:pic>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35</a:t>
            </a:fld>
            <a:endParaRPr lang="fr-FR" dirty="0"/>
          </a:p>
        </p:txBody>
      </p:sp>
      <p:sp>
        <p:nvSpPr>
          <p:cNvPr id="6" name="Titre 5"/>
          <p:cNvSpPr>
            <a:spLocks noGrp="1"/>
          </p:cNvSpPr>
          <p:nvPr>
            <p:ph type="title"/>
          </p:nvPr>
        </p:nvSpPr>
        <p:spPr/>
        <p:txBody>
          <a:bodyPr/>
          <a:lstStyle/>
          <a:p>
            <a:r>
              <a:rPr lang="fr-FR" dirty="0"/>
              <a:t>Connexion et principes de base : la donnée « Mandat »</a:t>
            </a:r>
          </a:p>
        </p:txBody>
      </p:sp>
      <p:sp>
        <p:nvSpPr>
          <p:cNvPr id="8" name="ZoneTexte 7"/>
          <p:cNvSpPr txBox="1"/>
          <p:nvPr/>
        </p:nvSpPr>
        <p:spPr>
          <a:xfrm>
            <a:off x="6671912" y="2073939"/>
            <a:ext cx="2014888" cy="2585323"/>
          </a:xfrm>
          <a:prstGeom prst="rect">
            <a:avLst/>
          </a:prstGeom>
          <a:noFill/>
        </p:spPr>
        <p:txBody>
          <a:bodyPr wrap="square" rtlCol="0">
            <a:spAutoFit/>
          </a:bodyPr>
          <a:lstStyle/>
          <a:p>
            <a:r>
              <a:rPr lang="fr-FR" dirty="0"/>
              <a:t>Sélectionner le dossier concerné par la création du mandat, puis cliquer sur « enregistrer » et confirmer la création du mandat</a:t>
            </a:r>
          </a:p>
          <a:p>
            <a:endParaRPr lang="fr-FR" dirty="0"/>
          </a:p>
        </p:txBody>
      </p:sp>
    </p:spTree>
    <p:extLst>
      <p:ext uri="{BB962C8B-B14F-4D97-AF65-F5344CB8AC3E}">
        <p14:creationId xmlns:p14="http://schemas.microsoft.com/office/powerpoint/2010/main" val="2027568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36</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r>
              <a:rPr lang="fr-FR" dirty="0"/>
              <a:t>Les usages « cotisation » peuvent être modifiés à partir de l’écran « Domiciliation bancaire » comme on l’a vu sur les précédentes diapositives mais aussi via la modification de dossier qui permet de changer des éléments du contrat :</a:t>
            </a:r>
          </a:p>
          <a:p>
            <a:endParaRPr lang="fr-FR" dirty="0"/>
          </a:p>
        </p:txBody>
      </p:sp>
      <p:pic>
        <p:nvPicPr>
          <p:cNvPr id="9" name="Image 8"/>
          <p:cNvPicPr>
            <a:picLocks noChangeAspect="1"/>
          </p:cNvPicPr>
          <p:nvPr/>
        </p:nvPicPr>
        <p:blipFill>
          <a:blip r:embed="rId2"/>
          <a:stretch>
            <a:fillRect/>
          </a:stretch>
        </p:blipFill>
        <p:spPr>
          <a:xfrm>
            <a:off x="254692" y="2840478"/>
            <a:ext cx="8626661" cy="3094123"/>
          </a:xfrm>
          <a:prstGeom prst="rect">
            <a:avLst/>
          </a:prstGeom>
        </p:spPr>
      </p:pic>
    </p:spTree>
    <p:extLst>
      <p:ext uri="{BB962C8B-B14F-4D97-AF65-F5344CB8AC3E}">
        <p14:creationId xmlns:p14="http://schemas.microsoft.com/office/powerpoint/2010/main" val="11463722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37</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r>
              <a:rPr lang="fr-FR" dirty="0"/>
              <a:t>Si l’adhérent possède plusieurs dossier, il faut sélectionner le dossier concerné puis cliquer sur « Consulter/Modifier » (oubliez le double-clic </a:t>
            </a:r>
            <a:r>
              <a:rPr lang="fr-FR" dirty="0">
                <a:sym typeface="Wingdings" panose="05000000000000000000" pitchFamily="2" charset="2"/>
              </a:rPr>
              <a:t>)</a:t>
            </a:r>
            <a:endParaRPr lang="fr-FR" dirty="0"/>
          </a:p>
          <a:p>
            <a:endParaRPr lang="fr-FR" dirty="0"/>
          </a:p>
        </p:txBody>
      </p:sp>
      <p:pic>
        <p:nvPicPr>
          <p:cNvPr id="7" name="Image 6"/>
          <p:cNvPicPr>
            <a:picLocks noChangeAspect="1"/>
          </p:cNvPicPr>
          <p:nvPr/>
        </p:nvPicPr>
        <p:blipFill>
          <a:blip r:embed="rId2"/>
          <a:stretch>
            <a:fillRect/>
          </a:stretch>
        </p:blipFill>
        <p:spPr>
          <a:xfrm>
            <a:off x="1332137" y="2149382"/>
            <a:ext cx="5807413" cy="4186101"/>
          </a:xfrm>
          <a:prstGeom prst="rect">
            <a:avLst/>
          </a:prstGeom>
        </p:spPr>
      </p:pic>
    </p:spTree>
    <p:extLst>
      <p:ext uri="{BB962C8B-B14F-4D97-AF65-F5344CB8AC3E}">
        <p14:creationId xmlns:p14="http://schemas.microsoft.com/office/powerpoint/2010/main" val="20249228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38</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r>
              <a:rPr lang="fr-FR" dirty="0"/>
              <a:t>Les éléments du dossier sont regroupés par onglet pour chaque thématique :</a:t>
            </a:r>
          </a:p>
          <a:p>
            <a:endParaRPr lang="fr-FR" dirty="0"/>
          </a:p>
        </p:txBody>
      </p:sp>
      <p:pic>
        <p:nvPicPr>
          <p:cNvPr id="8" name="Image 7"/>
          <p:cNvPicPr>
            <a:picLocks noChangeAspect="1"/>
          </p:cNvPicPr>
          <p:nvPr/>
        </p:nvPicPr>
        <p:blipFill>
          <a:blip r:embed="rId2"/>
          <a:stretch>
            <a:fillRect/>
          </a:stretch>
        </p:blipFill>
        <p:spPr>
          <a:xfrm>
            <a:off x="646889" y="1986103"/>
            <a:ext cx="7850221" cy="4249883"/>
          </a:xfrm>
          <a:prstGeom prst="rect">
            <a:avLst/>
          </a:prstGeom>
        </p:spPr>
      </p:pic>
    </p:spTree>
    <p:extLst>
      <p:ext uri="{BB962C8B-B14F-4D97-AF65-F5344CB8AC3E}">
        <p14:creationId xmlns:p14="http://schemas.microsoft.com/office/powerpoint/2010/main" val="39785538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39</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r>
              <a:rPr lang="fr-FR" b="1" dirty="0"/>
              <a:t>Principe général : </a:t>
            </a:r>
            <a:r>
              <a:rPr lang="fr-FR" dirty="0"/>
              <a:t>l’ajout d’un élément dans une liste d’usages (cotisation, prestation) déclenche la fermeture de la période en cours à J-1 de la date de début d’effet de la nouvelle période :</a:t>
            </a:r>
          </a:p>
          <a:p>
            <a:endParaRPr lang="fr-FR" dirty="0"/>
          </a:p>
        </p:txBody>
      </p:sp>
      <p:pic>
        <p:nvPicPr>
          <p:cNvPr id="7" name="Image 6"/>
          <p:cNvPicPr>
            <a:picLocks noChangeAspect="1"/>
          </p:cNvPicPr>
          <p:nvPr/>
        </p:nvPicPr>
        <p:blipFill>
          <a:blip r:embed="rId2"/>
          <a:stretch>
            <a:fillRect/>
          </a:stretch>
        </p:blipFill>
        <p:spPr>
          <a:xfrm>
            <a:off x="136187" y="2745202"/>
            <a:ext cx="8910536" cy="3370785"/>
          </a:xfrm>
          <a:prstGeom prst="rect">
            <a:avLst/>
          </a:prstGeom>
        </p:spPr>
      </p:pic>
      <p:pic>
        <p:nvPicPr>
          <p:cNvPr id="9" name="Picture 4" descr="http://apprendre.tv5monde.com/sites/apprendre.tv5monde.com/files/styles/asset_image_full/public/assets/images/picto_astuces_ampou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751" y="1424639"/>
            <a:ext cx="566897" cy="566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3991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52438"/>
            <a:ext cx="8229600" cy="573087"/>
          </a:xfrm>
        </p:spPr>
        <p:txBody>
          <a:bodyPr/>
          <a:lstStyle/>
          <a:p>
            <a:r>
              <a:rPr lang="fr-FR" dirty="0"/>
              <a:t>Introduction : les échanges avec les autres outils du SI </a:t>
            </a:r>
          </a:p>
        </p:txBody>
      </p:sp>
      <p:sp>
        <p:nvSpPr>
          <p:cNvPr id="4" name="Espace réservé de la date 3"/>
          <p:cNvSpPr>
            <a:spLocks noGrp="1"/>
          </p:cNvSpPr>
          <p:nvPr>
            <p:ph type="dt" sz="half" idx="10"/>
          </p:nvPr>
        </p:nvSpPr>
        <p:spPr>
          <a:xfrm>
            <a:off x="342900" y="6235986"/>
            <a:ext cx="776850" cy="365125"/>
          </a:xfrm>
        </p:spPr>
        <p:txBody>
          <a:bodyPr/>
          <a:lstStyle/>
          <a:p>
            <a:pPr>
              <a:defRPr/>
            </a:pPr>
            <a:r>
              <a:rPr lang="fr-FR"/>
              <a:t>16/03/2017</a:t>
            </a:r>
            <a:endParaRPr lang="fr-FR" dirty="0"/>
          </a:p>
        </p:txBody>
      </p:sp>
      <p:sp>
        <p:nvSpPr>
          <p:cNvPr id="6" name="Espace réservé du numéro de diapositive 5"/>
          <p:cNvSpPr>
            <a:spLocks noGrp="1"/>
          </p:cNvSpPr>
          <p:nvPr>
            <p:ph type="sldNum" sz="quarter" idx="12"/>
          </p:nvPr>
        </p:nvSpPr>
        <p:spPr>
          <a:xfrm>
            <a:off x="6553200" y="6235986"/>
            <a:ext cx="2133600" cy="365125"/>
          </a:xfrm>
        </p:spPr>
        <p:txBody>
          <a:bodyPr/>
          <a:lstStyle/>
          <a:p>
            <a:pPr>
              <a:defRPr/>
            </a:pPr>
            <a:fld id="{12216186-C44C-154D-A70D-CA4C64A89F65}" type="slidenum">
              <a:rPr lang="fr-FR" smtClean="0"/>
              <a:pPr>
                <a:defRPr/>
              </a:pPr>
              <a:t>4</a:t>
            </a:fld>
            <a:endParaRPr lang="fr-FR" dirty="0"/>
          </a:p>
        </p:txBody>
      </p:sp>
      <p:grpSp>
        <p:nvGrpSpPr>
          <p:cNvPr id="7" name="Group 115"/>
          <p:cNvGrpSpPr>
            <a:grpSpLocks/>
          </p:cNvGrpSpPr>
          <p:nvPr/>
        </p:nvGrpSpPr>
        <p:grpSpPr bwMode="auto">
          <a:xfrm>
            <a:off x="5838894" y="1285802"/>
            <a:ext cx="2634771" cy="1276609"/>
            <a:chOff x="3424" y="480"/>
            <a:chExt cx="1738" cy="1188"/>
          </a:xfrm>
        </p:grpSpPr>
        <p:sp>
          <p:nvSpPr>
            <p:cNvPr id="8" name="AutoShape 50"/>
            <p:cNvSpPr>
              <a:spLocks noChangeArrowheads="1"/>
            </p:cNvSpPr>
            <p:nvPr/>
          </p:nvSpPr>
          <p:spPr bwMode="auto">
            <a:xfrm>
              <a:off x="4709" y="754"/>
              <a:ext cx="453" cy="273"/>
            </a:xfrm>
            <a:prstGeom prst="can">
              <a:avLst>
                <a:gd name="adj" fmla="val 25000"/>
              </a:avLst>
            </a:prstGeom>
            <a:no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Stock devis</a:t>
              </a:r>
            </a:p>
          </p:txBody>
        </p:sp>
        <p:sp>
          <p:nvSpPr>
            <p:cNvPr id="9" name="AutoShape 21"/>
            <p:cNvSpPr>
              <a:spLocks noChangeArrowheads="1"/>
            </p:cNvSpPr>
            <p:nvPr/>
          </p:nvSpPr>
          <p:spPr bwMode="auto">
            <a:xfrm>
              <a:off x="3424" y="480"/>
              <a:ext cx="953" cy="926"/>
            </a:xfrm>
            <a:prstGeom prst="roundRect">
              <a:avLst>
                <a:gd name="adj" fmla="val 16667"/>
              </a:avLst>
            </a:prstGeom>
            <a:no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sz="900" dirty="0"/>
            </a:p>
          </p:txBody>
        </p:sp>
        <p:cxnSp>
          <p:nvCxnSpPr>
            <p:cNvPr id="10" name="AutoShape 28"/>
            <p:cNvCxnSpPr>
              <a:cxnSpLocks noChangeShapeType="1"/>
              <a:stCxn id="11" idx="3"/>
              <a:endCxn id="8" idx="3"/>
            </p:cNvCxnSpPr>
            <p:nvPr/>
          </p:nvCxnSpPr>
          <p:spPr bwMode="auto">
            <a:xfrm>
              <a:off x="4177" y="847"/>
              <a:ext cx="759" cy="180"/>
            </a:xfrm>
            <a:prstGeom prst="curvedConnector4">
              <a:avLst>
                <a:gd name="adj1" fmla="val 35069"/>
                <a:gd name="adj2" fmla="val 217858"/>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1" name="Rectangle 18"/>
            <p:cNvSpPr>
              <a:spLocks noChangeArrowheads="1"/>
            </p:cNvSpPr>
            <p:nvPr/>
          </p:nvSpPr>
          <p:spPr bwMode="auto">
            <a:xfrm>
              <a:off x="3696" y="759"/>
              <a:ext cx="481" cy="175"/>
            </a:xfrm>
            <a:prstGeom prst="rect">
              <a:avLst/>
            </a:prstGeom>
            <a:solidFill>
              <a:schemeClr val="bg1"/>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a:t>Devis</a:t>
              </a:r>
            </a:p>
          </p:txBody>
        </p:sp>
        <p:sp>
          <p:nvSpPr>
            <p:cNvPr id="12" name="Rectangle 19"/>
            <p:cNvSpPr>
              <a:spLocks noChangeArrowheads="1"/>
            </p:cNvSpPr>
            <p:nvPr/>
          </p:nvSpPr>
          <p:spPr bwMode="auto">
            <a:xfrm>
              <a:off x="3696" y="1044"/>
              <a:ext cx="481" cy="299"/>
            </a:xfrm>
            <a:prstGeom prst="rect">
              <a:avLst/>
            </a:prstGeom>
            <a:solidFill>
              <a:schemeClr val="bg1"/>
            </a:solidFill>
            <a:ln w="9525" algn="ctr">
              <a:solidFill>
                <a:schemeClr val="tx1"/>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dirty="0"/>
                <a:t>Tunnel de vente</a:t>
              </a:r>
            </a:p>
          </p:txBody>
        </p:sp>
        <p:cxnSp>
          <p:nvCxnSpPr>
            <p:cNvPr id="13" name="AutoShape 27"/>
            <p:cNvCxnSpPr>
              <a:cxnSpLocks noChangeShapeType="1"/>
              <a:stCxn id="11" idx="2"/>
              <a:endCxn id="12" idx="0"/>
            </p:cNvCxnSpPr>
            <p:nvPr/>
          </p:nvCxnSpPr>
          <p:spPr bwMode="auto">
            <a:xfrm>
              <a:off x="3936" y="934"/>
              <a:ext cx="0" cy="11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4" name="Text Box 104"/>
            <p:cNvSpPr txBox="1">
              <a:spLocks noChangeArrowheads="1"/>
            </p:cNvSpPr>
            <p:nvPr/>
          </p:nvSpPr>
          <p:spPr bwMode="auto">
            <a:xfrm>
              <a:off x="4440" y="1453"/>
              <a:ext cx="628" cy="21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dirty="0"/>
                <a:t>E-confirmation</a:t>
              </a:r>
            </a:p>
          </p:txBody>
        </p:sp>
        <p:cxnSp>
          <p:nvCxnSpPr>
            <p:cNvPr id="16" name="AutoShape 29"/>
            <p:cNvCxnSpPr>
              <a:cxnSpLocks noChangeShapeType="1"/>
              <a:stCxn id="8" idx="2"/>
              <a:endCxn id="11" idx="3"/>
            </p:cNvCxnSpPr>
            <p:nvPr/>
          </p:nvCxnSpPr>
          <p:spPr bwMode="auto">
            <a:xfrm rot="10800000">
              <a:off x="4177" y="847"/>
              <a:ext cx="532" cy="44"/>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7" name="Text Box 20"/>
            <p:cNvSpPr txBox="1">
              <a:spLocks noChangeArrowheads="1"/>
            </p:cNvSpPr>
            <p:nvPr/>
          </p:nvSpPr>
          <p:spPr bwMode="auto">
            <a:xfrm>
              <a:off x="3486" y="536"/>
              <a:ext cx="887"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b="1" dirty="0"/>
                <a:t>Site internet MGEN.fr</a:t>
              </a:r>
            </a:p>
          </p:txBody>
        </p:sp>
      </p:grpSp>
      <p:grpSp>
        <p:nvGrpSpPr>
          <p:cNvPr id="18" name="Group 147"/>
          <p:cNvGrpSpPr>
            <a:grpSpLocks/>
          </p:cNvGrpSpPr>
          <p:nvPr/>
        </p:nvGrpSpPr>
        <p:grpSpPr bwMode="auto">
          <a:xfrm>
            <a:off x="2953292" y="1266341"/>
            <a:ext cx="1979607" cy="508407"/>
            <a:chOff x="1565" y="527"/>
            <a:chExt cx="1134" cy="499"/>
          </a:xfrm>
        </p:grpSpPr>
        <p:sp>
          <p:nvSpPr>
            <p:cNvPr id="19" name="AutoShape 21"/>
            <p:cNvSpPr>
              <a:spLocks noChangeArrowheads="1"/>
            </p:cNvSpPr>
            <p:nvPr/>
          </p:nvSpPr>
          <p:spPr bwMode="auto">
            <a:xfrm>
              <a:off x="1565" y="527"/>
              <a:ext cx="1134" cy="499"/>
            </a:xfrm>
            <a:prstGeom prst="roundRect">
              <a:avLst>
                <a:gd name="adj" fmla="val 16667"/>
              </a:avLst>
            </a:prstGeom>
            <a:no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fr-FR" altLang="fr-FR" sz="900" dirty="0"/>
            </a:p>
          </p:txBody>
        </p:sp>
        <p:sp>
          <p:nvSpPr>
            <p:cNvPr id="20" name="Rectangle 18"/>
            <p:cNvSpPr>
              <a:spLocks noChangeArrowheads="1"/>
            </p:cNvSpPr>
            <p:nvPr/>
          </p:nvSpPr>
          <p:spPr bwMode="auto">
            <a:xfrm>
              <a:off x="1610" y="753"/>
              <a:ext cx="499" cy="181"/>
            </a:xfrm>
            <a:prstGeom prst="rect">
              <a:avLst/>
            </a:prstGeom>
            <a:solidFill>
              <a:schemeClr val="bg1"/>
            </a:solidFill>
            <a:ln w="9525" algn="ctr">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dirty="0"/>
                <a:t>Consultation</a:t>
              </a:r>
            </a:p>
          </p:txBody>
        </p:sp>
        <p:sp>
          <p:nvSpPr>
            <p:cNvPr id="21" name="Rectangle 19"/>
            <p:cNvSpPr>
              <a:spLocks noChangeArrowheads="1"/>
            </p:cNvSpPr>
            <p:nvPr/>
          </p:nvSpPr>
          <p:spPr bwMode="auto">
            <a:xfrm>
              <a:off x="2200" y="744"/>
              <a:ext cx="454" cy="181"/>
            </a:xfrm>
            <a:prstGeom prst="rect">
              <a:avLst/>
            </a:prstGeom>
            <a:solidFill>
              <a:schemeClr val="bg1"/>
            </a:solidFill>
            <a:ln w="9525" algn="ctr">
              <a:solidFill>
                <a:schemeClr val="tx1"/>
              </a:solidFill>
              <a:miter lim="800000"/>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dirty="0"/>
                <a:t>Adhésion</a:t>
              </a:r>
            </a:p>
          </p:txBody>
        </p:sp>
        <p:sp>
          <p:nvSpPr>
            <p:cNvPr id="22" name="Text Box 20"/>
            <p:cNvSpPr txBox="1">
              <a:spLocks noChangeArrowheads="1"/>
            </p:cNvSpPr>
            <p:nvPr/>
          </p:nvSpPr>
          <p:spPr bwMode="auto">
            <a:xfrm>
              <a:off x="1746" y="527"/>
              <a:ext cx="75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b="1" dirty="0"/>
                <a:t>Extranet MAIF/BRED</a:t>
              </a:r>
            </a:p>
          </p:txBody>
        </p:sp>
      </p:grpSp>
      <p:sp>
        <p:nvSpPr>
          <p:cNvPr id="24" name="Freeform 2"/>
          <p:cNvSpPr>
            <a:spLocks/>
          </p:cNvSpPr>
          <p:nvPr/>
        </p:nvSpPr>
        <p:spPr bwMode="auto">
          <a:xfrm>
            <a:off x="500403" y="3148737"/>
            <a:ext cx="6213066" cy="3664813"/>
          </a:xfrm>
          <a:custGeom>
            <a:avLst/>
            <a:gdLst>
              <a:gd name="T0" fmla="*/ 2990849 w 5087"/>
              <a:gd name="T1" fmla="*/ 454025 h 3597"/>
              <a:gd name="T2" fmla="*/ 2457450 w 5087"/>
              <a:gd name="T3" fmla="*/ 511175 h 3597"/>
              <a:gd name="T4" fmla="*/ 1847850 w 5087"/>
              <a:gd name="T5" fmla="*/ 349250 h 3597"/>
              <a:gd name="T6" fmla="*/ 1752600 w 5087"/>
              <a:gd name="T7" fmla="*/ 187325 h 3597"/>
              <a:gd name="T8" fmla="*/ 971550 w 5087"/>
              <a:gd name="T9" fmla="*/ 73025 h 3597"/>
              <a:gd name="T10" fmla="*/ 981075 w 5087"/>
              <a:gd name="T11" fmla="*/ 1501775 h 3597"/>
              <a:gd name="T12" fmla="*/ 904875 w 5087"/>
              <a:gd name="T13" fmla="*/ 1863725 h 3597"/>
              <a:gd name="T14" fmla="*/ 876300 w 5087"/>
              <a:gd name="T15" fmla="*/ 2273300 h 3597"/>
              <a:gd name="T16" fmla="*/ 771525 w 5087"/>
              <a:gd name="T17" fmla="*/ 3673475 h 3597"/>
              <a:gd name="T18" fmla="*/ 66675 w 5087"/>
              <a:gd name="T19" fmla="*/ 3911600 h 3597"/>
              <a:gd name="T20" fmla="*/ 9525 w 5087"/>
              <a:gd name="T21" fmla="*/ 5340350 h 3597"/>
              <a:gd name="T22" fmla="*/ 742950 w 5087"/>
              <a:gd name="T23" fmla="*/ 5616575 h 3597"/>
              <a:gd name="T24" fmla="*/ 1714500 w 5087"/>
              <a:gd name="T25" fmla="*/ 5568950 h 3597"/>
              <a:gd name="T26" fmla="*/ 1676400 w 5087"/>
              <a:gd name="T27" fmla="*/ 5511800 h 3597"/>
              <a:gd name="T28" fmla="*/ 1676400 w 5087"/>
              <a:gd name="T29" fmla="*/ 4873625 h 3597"/>
              <a:gd name="T30" fmla="*/ 1866900 w 5087"/>
              <a:gd name="T31" fmla="*/ 4768850 h 3597"/>
              <a:gd name="T32" fmla="*/ 2619375 w 5087"/>
              <a:gd name="T33" fmla="*/ 4673600 h 3597"/>
              <a:gd name="T34" fmla="*/ 2971799 w 5087"/>
              <a:gd name="T35" fmla="*/ 4730750 h 3597"/>
              <a:gd name="T36" fmla="*/ 3219449 w 5087"/>
              <a:gd name="T37" fmla="*/ 4816475 h 3597"/>
              <a:gd name="T38" fmla="*/ 3590925 w 5087"/>
              <a:gd name="T39" fmla="*/ 4864100 h 3597"/>
              <a:gd name="T40" fmla="*/ 3876675 w 5087"/>
              <a:gd name="T41" fmla="*/ 4921250 h 3597"/>
              <a:gd name="T42" fmla="*/ 4457700 w 5087"/>
              <a:gd name="T43" fmla="*/ 4645025 h 3597"/>
              <a:gd name="T44" fmla="*/ 4591050 w 5087"/>
              <a:gd name="T45" fmla="*/ 4387850 h 3597"/>
              <a:gd name="T46" fmla="*/ 6400799 w 5087"/>
              <a:gd name="T47" fmla="*/ 4292600 h 3597"/>
              <a:gd name="T48" fmla="*/ 7200900 w 5087"/>
              <a:gd name="T49" fmla="*/ 4102100 h 3597"/>
              <a:gd name="T50" fmla="*/ 7410450 w 5087"/>
              <a:gd name="T51" fmla="*/ 4006850 h 3597"/>
              <a:gd name="T52" fmla="*/ 7591425 w 5087"/>
              <a:gd name="T53" fmla="*/ 3844925 h 3597"/>
              <a:gd name="T54" fmla="*/ 7648575 w 5087"/>
              <a:gd name="T55" fmla="*/ 3778250 h 3597"/>
              <a:gd name="T56" fmla="*/ 7972425 w 5087"/>
              <a:gd name="T57" fmla="*/ 3387725 h 3597"/>
              <a:gd name="T58" fmla="*/ 8058150 w 5087"/>
              <a:gd name="T59" fmla="*/ 3111500 h 3597"/>
              <a:gd name="T60" fmla="*/ 7991475 w 5087"/>
              <a:gd name="T61" fmla="*/ 2254250 h 3597"/>
              <a:gd name="T62" fmla="*/ 7915275 w 5087"/>
              <a:gd name="T63" fmla="*/ 2120900 h 3597"/>
              <a:gd name="T64" fmla="*/ 7734300 w 5087"/>
              <a:gd name="T65" fmla="*/ 1797050 h 3597"/>
              <a:gd name="T66" fmla="*/ 6381749 w 5087"/>
              <a:gd name="T67" fmla="*/ 1673225 h 3597"/>
              <a:gd name="T68" fmla="*/ 6276974 w 5087"/>
              <a:gd name="T69" fmla="*/ 1778000 h 3597"/>
              <a:gd name="T70" fmla="*/ 6296024 w 5087"/>
              <a:gd name="T71" fmla="*/ 2063750 h 3597"/>
              <a:gd name="T72" fmla="*/ 6105524 w 5087"/>
              <a:gd name="T73" fmla="*/ 2397125 h 3597"/>
              <a:gd name="T74" fmla="*/ 5705474 w 5087"/>
              <a:gd name="T75" fmla="*/ 2540000 h 3597"/>
              <a:gd name="T76" fmla="*/ 4657724 w 5087"/>
              <a:gd name="T77" fmla="*/ 2444750 h 3597"/>
              <a:gd name="T78" fmla="*/ 3800475 w 5087"/>
              <a:gd name="T79" fmla="*/ 2244725 h 3597"/>
              <a:gd name="T80" fmla="*/ 3933825 w 5087"/>
              <a:gd name="T81" fmla="*/ 1635125 h 3597"/>
              <a:gd name="T82" fmla="*/ 3981450 w 5087"/>
              <a:gd name="T83" fmla="*/ 1482725 h 3597"/>
              <a:gd name="T84" fmla="*/ 3762375 w 5087"/>
              <a:gd name="T85" fmla="*/ 1073150 h 3597"/>
              <a:gd name="T86" fmla="*/ 3667125 w 5087"/>
              <a:gd name="T87" fmla="*/ 987425 h 3597"/>
              <a:gd name="T88" fmla="*/ 3619500 w 5087"/>
              <a:gd name="T89" fmla="*/ 911225 h 3597"/>
              <a:gd name="T90" fmla="*/ 3495675 w 5087"/>
              <a:gd name="T91" fmla="*/ 492125 h 3597"/>
              <a:gd name="T92" fmla="*/ 3400425 w 5087"/>
              <a:gd name="T93" fmla="*/ 425450 h 359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087"/>
              <a:gd name="T142" fmla="*/ 0 h 3597"/>
              <a:gd name="T143" fmla="*/ 5087 w 5087"/>
              <a:gd name="T144" fmla="*/ 3597 h 359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087" h="3597">
                <a:moveTo>
                  <a:pt x="2142" y="268"/>
                </a:moveTo>
                <a:cubicBezTo>
                  <a:pt x="2053" y="278"/>
                  <a:pt x="1976" y="283"/>
                  <a:pt x="1884" y="286"/>
                </a:cubicBezTo>
                <a:cubicBezTo>
                  <a:pt x="1833" y="303"/>
                  <a:pt x="1892" y="285"/>
                  <a:pt x="1776" y="298"/>
                </a:cubicBezTo>
                <a:cubicBezTo>
                  <a:pt x="1700" y="306"/>
                  <a:pt x="1626" y="318"/>
                  <a:pt x="1548" y="322"/>
                </a:cubicBezTo>
                <a:cubicBezTo>
                  <a:pt x="1448" y="320"/>
                  <a:pt x="1348" y="322"/>
                  <a:pt x="1248" y="316"/>
                </a:cubicBezTo>
                <a:cubicBezTo>
                  <a:pt x="1222" y="315"/>
                  <a:pt x="1187" y="235"/>
                  <a:pt x="1164" y="220"/>
                </a:cubicBezTo>
                <a:cubicBezTo>
                  <a:pt x="1150" y="177"/>
                  <a:pt x="1163" y="191"/>
                  <a:pt x="1134" y="172"/>
                </a:cubicBezTo>
                <a:cubicBezTo>
                  <a:pt x="1123" y="140"/>
                  <a:pt x="1132" y="159"/>
                  <a:pt x="1104" y="118"/>
                </a:cubicBezTo>
                <a:cubicBezTo>
                  <a:pt x="1066" y="61"/>
                  <a:pt x="1063" y="50"/>
                  <a:pt x="990" y="40"/>
                </a:cubicBezTo>
                <a:cubicBezTo>
                  <a:pt x="870" y="0"/>
                  <a:pt x="732" y="6"/>
                  <a:pt x="612" y="46"/>
                </a:cubicBezTo>
                <a:cubicBezTo>
                  <a:pt x="555" y="216"/>
                  <a:pt x="555" y="409"/>
                  <a:pt x="612" y="580"/>
                </a:cubicBezTo>
                <a:cubicBezTo>
                  <a:pt x="614" y="702"/>
                  <a:pt x="615" y="824"/>
                  <a:pt x="618" y="946"/>
                </a:cubicBezTo>
                <a:cubicBezTo>
                  <a:pt x="619" y="994"/>
                  <a:pt x="632" y="1036"/>
                  <a:pt x="618" y="1084"/>
                </a:cubicBezTo>
                <a:cubicBezTo>
                  <a:pt x="609" y="1114"/>
                  <a:pt x="580" y="1143"/>
                  <a:pt x="570" y="1174"/>
                </a:cubicBezTo>
                <a:cubicBezTo>
                  <a:pt x="564" y="1258"/>
                  <a:pt x="551" y="1274"/>
                  <a:pt x="558" y="1354"/>
                </a:cubicBezTo>
                <a:cubicBezTo>
                  <a:pt x="553" y="1386"/>
                  <a:pt x="544" y="1402"/>
                  <a:pt x="552" y="1432"/>
                </a:cubicBezTo>
                <a:cubicBezTo>
                  <a:pt x="549" y="1765"/>
                  <a:pt x="580" y="1937"/>
                  <a:pt x="492" y="2200"/>
                </a:cubicBezTo>
                <a:cubicBezTo>
                  <a:pt x="490" y="2238"/>
                  <a:pt x="491" y="2276"/>
                  <a:pt x="486" y="2314"/>
                </a:cubicBezTo>
                <a:cubicBezTo>
                  <a:pt x="484" y="2327"/>
                  <a:pt x="474" y="2350"/>
                  <a:pt x="474" y="2350"/>
                </a:cubicBezTo>
                <a:cubicBezTo>
                  <a:pt x="450" y="2570"/>
                  <a:pt x="354" y="2459"/>
                  <a:pt x="42" y="2464"/>
                </a:cubicBezTo>
                <a:cubicBezTo>
                  <a:pt x="20" y="2479"/>
                  <a:pt x="9" y="2504"/>
                  <a:pt x="0" y="2530"/>
                </a:cubicBezTo>
                <a:cubicBezTo>
                  <a:pt x="2" y="2808"/>
                  <a:pt x="2" y="3086"/>
                  <a:pt x="6" y="3364"/>
                </a:cubicBezTo>
                <a:cubicBezTo>
                  <a:pt x="9" y="3551"/>
                  <a:pt x="213" y="3493"/>
                  <a:pt x="348" y="3496"/>
                </a:cubicBezTo>
                <a:cubicBezTo>
                  <a:pt x="393" y="3505"/>
                  <a:pt x="426" y="3524"/>
                  <a:pt x="468" y="3538"/>
                </a:cubicBezTo>
                <a:cubicBezTo>
                  <a:pt x="500" y="3549"/>
                  <a:pt x="536" y="3542"/>
                  <a:pt x="570" y="3544"/>
                </a:cubicBezTo>
                <a:cubicBezTo>
                  <a:pt x="628" y="3543"/>
                  <a:pt x="946" y="3597"/>
                  <a:pt x="1080" y="3508"/>
                </a:cubicBezTo>
                <a:cubicBezTo>
                  <a:pt x="1078" y="3498"/>
                  <a:pt x="1080" y="3486"/>
                  <a:pt x="1074" y="3478"/>
                </a:cubicBezTo>
                <a:cubicBezTo>
                  <a:pt x="1070" y="3473"/>
                  <a:pt x="1060" y="3476"/>
                  <a:pt x="1056" y="3472"/>
                </a:cubicBezTo>
                <a:cubicBezTo>
                  <a:pt x="1052" y="3468"/>
                  <a:pt x="1052" y="3460"/>
                  <a:pt x="1050" y="3454"/>
                </a:cubicBezTo>
                <a:cubicBezTo>
                  <a:pt x="1052" y="3326"/>
                  <a:pt x="1052" y="3198"/>
                  <a:pt x="1056" y="3070"/>
                </a:cubicBezTo>
                <a:cubicBezTo>
                  <a:pt x="1056" y="3064"/>
                  <a:pt x="1058" y="3056"/>
                  <a:pt x="1062" y="3052"/>
                </a:cubicBezTo>
                <a:cubicBezTo>
                  <a:pt x="1091" y="3023"/>
                  <a:pt x="1138" y="3015"/>
                  <a:pt x="1176" y="3004"/>
                </a:cubicBezTo>
                <a:cubicBezTo>
                  <a:pt x="1276" y="2975"/>
                  <a:pt x="1372" y="2946"/>
                  <a:pt x="1476" y="2938"/>
                </a:cubicBezTo>
                <a:cubicBezTo>
                  <a:pt x="1534" y="2940"/>
                  <a:pt x="1592" y="2939"/>
                  <a:pt x="1650" y="2944"/>
                </a:cubicBezTo>
                <a:cubicBezTo>
                  <a:pt x="1669" y="2946"/>
                  <a:pt x="1686" y="2956"/>
                  <a:pt x="1704" y="2962"/>
                </a:cubicBezTo>
                <a:cubicBezTo>
                  <a:pt x="1750" y="2977"/>
                  <a:pt x="1829" y="2977"/>
                  <a:pt x="1872" y="2980"/>
                </a:cubicBezTo>
                <a:cubicBezTo>
                  <a:pt x="1913" y="2990"/>
                  <a:pt x="1952" y="3003"/>
                  <a:pt x="1992" y="3016"/>
                </a:cubicBezTo>
                <a:cubicBezTo>
                  <a:pt x="2030" y="3029"/>
                  <a:pt x="1990" y="3028"/>
                  <a:pt x="2028" y="3034"/>
                </a:cubicBezTo>
                <a:cubicBezTo>
                  <a:pt x="2048" y="3037"/>
                  <a:pt x="2068" y="3038"/>
                  <a:pt x="2088" y="3040"/>
                </a:cubicBezTo>
                <a:cubicBezTo>
                  <a:pt x="2140" y="3057"/>
                  <a:pt x="2208" y="3060"/>
                  <a:pt x="2262" y="3064"/>
                </a:cubicBezTo>
                <a:cubicBezTo>
                  <a:pt x="2281" y="3121"/>
                  <a:pt x="2260" y="3077"/>
                  <a:pt x="2388" y="3088"/>
                </a:cubicBezTo>
                <a:cubicBezTo>
                  <a:pt x="2406" y="3090"/>
                  <a:pt x="2424" y="3097"/>
                  <a:pt x="2442" y="3100"/>
                </a:cubicBezTo>
                <a:cubicBezTo>
                  <a:pt x="2811" y="3092"/>
                  <a:pt x="2640" y="3142"/>
                  <a:pt x="2766" y="3058"/>
                </a:cubicBezTo>
                <a:cubicBezTo>
                  <a:pt x="2777" y="3013"/>
                  <a:pt x="2793" y="2970"/>
                  <a:pt x="2808" y="2926"/>
                </a:cubicBezTo>
                <a:cubicBezTo>
                  <a:pt x="2818" y="2897"/>
                  <a:pt x="2849" y="2865"/>
                  <a:pt x="2862" y="2836"/>
                </a:cubicBezTo>
                <a:cubicBezTo>
                  <a:pt x="2869" y="2820"/>
                  <a:pt x="2878" y="2778"/>
                  <a:pt x="2892" y="2764"/>
                </a:cubicBezTo>
                <a:cubicBezTo>
                  <a:pt x="2913" y="2743"/>
                  <a:pt x="2969" y="2710"/>
                  <a:pt x="3000" y="2710"/>
                </a:cubicBezTo>
                <a:cubicBezTo>
                  <a:pt x="3344" y="2708"/>
                  <a:pt x="3688" y="2706"/>
                  <a:pt x="4032" y="2704"/>
                </a:cubicBezTo>
                <a:cubicBezTo>
                  <a:pt x="4152" y="2689"/>
                  <a:pt x="4266" y="2643"/>
                  <a:pt x="4386" y="2626"/>
                </a:cubicBezTo>
                <a:cubicBezTo>
                  <a:pt x="4435" y="2610"/>
                  <a:pt x="4486" y="2597"/>
                  <a:pt x="4536" y="2584"/>
                </a:cubicBezTo>
                <a:cubicBezTo>
                  <a:pt x="4558" y="2578"/>
                  <a:pt x="4573" y="2566"/>
                  <a:pt x="4596" y="2560"/>
                </a:cubicBezTo>
                <a:cubicBezTo>
                  <a:pt x="4619" y="2546"/>
                  <a:pt x="4645" y="2537"/>
                  <a:pt x="4668" y="2524"/>
                </a:cubicBezTo>
                <a:cubicBezTo>
                  <a:pt x="4681" y="2517"/>
                  <a:pt x="4704" y="2500"/>
                  <a:pt x="4704" y="2500"/>
                </a:cubicBezTo>
                <a:cubicBezTo>
                  <a:pt x="4728" y="2464"/>
                  <a:pt x="4749" y="2449"/>
                  <a:pt x="4782" y="2422"/>
                </a:cubicBezTo>
                <a:cubicBezTo>
                  <a:pt x="4789" y="2417"/>
                  <a:pt x="4794" y="2410"/>
                  <a:pt x="4800" y="2404"/>
                </a:cubicBezTo>
                <a:cubicBezTo>
                  <a:pt x="4807" y="2396"/>
                  <a:pt x="4811" y="2387"/>
                  <a:pt x="4818" y="2380"/>
                </a:cubicBezTo>
                <a:cubicBezTo>
                  <a:pt x="4861" y="2342"/>
                  <a:pt x="4844" y="2372"/>
                  <a:pt x="4872" y="2338"/>
                </a:cubicBezTo>
                <a:cubicBezTo>
                  <a:pt x="4926" y="2273"/>
                  <a:pt x="4962" y="2194"/>
                  <a:pt x="5022" y="2134"/>
                </a:cubicBezTo>
                <a:cubicBezTo>
                  <a:pt x="5031" y="2108"/>
                  <a:pt x="5043" y="2088"/>
                  <a:pt x="5052" y="2062"/>
                </a:cubicBezTo>
                <a:cubicBezTo>
                  <a:pt x="5062" y="2031"/>
                  <a:pt x="5068" y="1993"/>
                  <a:pt x="5076" y="1960"/>
                </a:cubicBezTo>
                <a:cubicBezTo>
                  <a:pt x="5081" y="1791"/>
                  <a:pt x="5087" y="1714"/>
                  <a:pt x="5076" y="1540"/>
                </a:cubicBezTo>
                <a:cubicBezTo>
                  <a:pt x="5073" y="1496"/>
                  <a:pt x="5047" y="1460"/>
                  <a:pt x="5034" y="1420"/>
                </a:cubicBezTo>
                <a:cubicBezTo>
                  <a:pt x="5029" y="1406"/>
                  <a:pt x="5010" y="1384"/>
                  <a:pt x="5010" y="1384"/>
                </a:cubicBezTo>
                <a:cubicBezTo>
                  <a:pt x="4995" y="1325"/>
                  <a:pt x="5017" y="1397"/>
                  <a:pt x="4986" y="1336"/>
                </a:cubicBezTo>
                <a:cubicBezTo>
                  <a:pt x="4952" y="1269"/>
                  <a:pt x="4990" y="1328"/>
                  <a:pt x="4968" y="1276"/>
                </a:cubicBezTo>
                <a:cubicBezTo>
                  <a:pt x="4948" y="1228"/>
                  <a:pt x="4916" y="1162"/>
                  <a:pt x="4872" y="1132"/>
                </a:cubicBezTo>
                <a:cubicBezTo>
                  <a:pt x="4840" y="1083"/>
                  <a:pt x="4779" y="1053"/>
                  <a:pt x="4722" y="1042"/>
                </a:cubicBezTo>
                <a:cubicBezTo>
                  <a:pt x="4488" y="1044"/>
                  <a:pt x="4225" y="940"/>
                  <a:pt x="4020" y="1054"/>
                </a:cubicBezTo>
                <a:cubicBezTo>
                  <a:pt x="3958" y="1088"/>
                  <a:pt x="4007" y="1070"/>
                  <a:pt x="3966" y="1084"/>
                </a:cubicBezTo>
                <a:cubicBezTo>
                  <a:pt x="3962" y="1096"/>
                  <a:pt x="3958" y="1108"/>
                  <a:pt x="3954" y="1120"/>
                </a:cubicBezTo>
                <a:cubicBezTo>
                  <a:pt x="3952" y="1126"/>
                  <a:pt x="3948" y="1138"/>
                  <a:pt x="3948" y="1138"/>
                </a:cubicBezTo>
                <a:cubicBezTo>
                  <a:pt x="3952" y="1221"/>
                  <a:pt x="3953" y="1237"/>
                  <a:pt x="3966" y="1300"/>
                </a:cubicBezTo>
                <a:cubicBezTo>
                  <a:pt x="3964" y="1356"/>
                  <a:pt x="3989" y="1424"/>
                  <a:pt x="3954" y="1468"/>
                </a:cubicBezTo>
                <a:cubicBezTo>
                  <a:pt x="3934" y="1493"/>
                  <a:pt x="3876" y="1500"/>
                  <a:pt x="3846" y="1510"/>
                </a:cubicBezTo>
                <a:cubicBezTo>
                  <a:pt x="3764" y="1537"/>
                  <a:pt x="3700" y="1584"/>
                  <a:pt x="3612" y="1594"/>
                </a:cubicBezTo>
                <a:cubicBezTo>
                  <a:pt x="3606" y="1596"/>
                  <a:pt x="3600" y="1600"/>
                  <a:pt x="3594" y="1600"/>
                </a:cubicBezTo>
                <a:cubicBezTo>
                  <a:pt x="3436" y="1600"/>
                  <a:pt x="3278" y="1598"/>
                  <a:pt x="3120" y="1594"/>
                </a:cubicBezTo>
                <a:cubicBezTo>
                  <a:pt x="3058" y="1592"/>
                  <a:pt x="2995" y="1541"/>
                  <a:pt x="2934" y="1540"/>
                </a:cubicBezTo>
                <a:cubicBezTo>
                  <a:pt x="2782" y="1538"/>
                  <a:pt x="2630" y="1536"/>
                  <a:pt x="2478" y="1534"/>
                </a:cubicBezTo>
                <a:cubicBezTo>
                  <a:pt x="2443" y="1511"/>
                  <a:pt x="2408" y="1455"/>
                  <a:pt x="2394" y="1414"/>
                </a:cubicBezTo>
                <a:cubicBezTo>
                  <a:pt x="2395" y="1375"/>
                  <a:pt x="2352" y="1124"/>
                  <a:pt x="2448" y="1060"/>
                </a:cubicBezTo>
                <a:cubicBezTo>
                  <a:pt x="2456" y="1048"/>
                  <a:pt x="2470" y="1042"/>
                  <a:pt x="2478" y="1030"/>
                </a:cubicBezTo>
                <a:cubicBezTo>
                  <a:pt x="2490" y="1013"/>
                  <a:pt x="2489" y="990"/>
                  <a:pt x="2496" y="970"/>
                </a:cubicBezTo>
                <a:cubicBezTo>
                  <a:pt x="2500" y="958"/>
                  <a:pt x="2508" y="934"/>
                  <a:pt x="2508" y="934"/>
                </a:cubicBezTo>
                <a:cubicBezTo>
                  <a:pt x="2506" y="874"/>
                  <a:pt x="2506" y="814"/>
                  <a:pt x="2502" y="754"/>
                </a:cubicBezTo>
                <a:cubicBezTo>
                  <a:pt x="2499" y="702"/>
                  <a:pt x="2411" y="682"/>
                  <a:pt x="2370" y="676"/>
                </a:cubicBezTo>
                <a:cubicBezTo>
                  <a:pt x="2347" y="668"/>
                  <a:pt x="2342" y="653"/>
                  <a:pt x="2322" y="640"/>
                </a:cubicBezTo>
                <a:cubicBezTo>
                  <a:pt x="2318" y="634"/>
                  <a:pt x="2315" y="627"/>
                  <a:pt x="2310" y="622"/>
                </a:cubicBezTo>
                <a:cubicBezTo>
                  <a:pt x="2305" y="617"/>
                  <a:pt x="2296" y="616"/>
                  <a:pt x="2292" y="610"/>
                </a:cubicBezTo>
                <a:cubicBezTo>
                  <a:pt x="2285" y="599"/>
                  <a:pt x="2287" y="585"/>
                  <a:pt x="2280" y="574"/>
                </a:cubicBezTo>
                <a:cubicBezTo>
                  <a:pt x="2248" y="525"/>
                  <a:pt x="2228" y="481"/>
                  <a:pt x="2214" y="424"/>
                </a:cubicBezTo>
                <a:cubicBezTo>
                  <a:pt x="2213" y="415"/>
                  <a:pt x="2217" y="340"/>
                  <a:pt x="2202" y="310"/>
                </a:cubicBezTo>
                <a:cubicBezTo>
                  <a:pt x="2191" y="289"/>
                  <a:pt x="2162" y="262"/>
                  <a:pt x="2136" y="262"/>
                </a:cubicBezTo>
                <a:cubicBezTo>
                  <a:pt x="2133" y="262"/>
                  <a:pt x="2140" y="266"/>
                  <a:pt x="2142" y="268"/>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a:tailEnd/>
              </a14:hiddenLine>
            </a:ext>
          </a:extLst>
        </p:spPr>
        <p:txBody>
          <a:bodyPr/>
          <a:lstStyle/>
          <a:p>
            <a:endParaRPr lang="fr-FR"/>
          </a:p>
        </p:txBody>
      </p:sp>
      <p:sp>
        <p:nvSpPr>
          <p:cNvPr id="25" name="AutoShape 3"/>
          <p:cNvSpPr>
            <a:spLocks noChangeArrowheads="1"/>
          </p:cNvSpPr>
          <p:nvPr/>
        </p:nvSpPr>
        <p:spPr bwMode="auto">
          <a:xfrm>
            <a:off x="2732428" y="3167880"/>
            <a:ext cx="891594" cy="463578"/>
          </a:xfrm>
          <a:prstGeom prst="can">
            <a:avLst>
              <a:gd name="adj" fmla="val 25000"/>
            </a:avLst>
          </a:prstGeom>
          <a:solidFill>
            <a:srgbClr val="FCD8A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200" b="1" dirty="0"/>
              <a:t>ORPER</a:t>
            </a:r>
          </a:p>
        </p:txBody>
      </p:sp>
      <p:sp>
        <p:nvSpPr>
          <p:cNvPr id="26" name="AutoShape 4"/>
          <p:cNvSpPr>
            <a:spLocks noChangeArrowheads="1"/>
          </p:cNvSpPr>
          <p:nvPr/>
        </p:nvSpPr>
        <p:spPr bwMode="auto">
          <a:xfrm>
            <a:off x="370357" y="4869853"/>
            <a:ext cx="609460" cy="286527"/>
          </a:xfrm>
          <a:prstGeom prst="can">
            <a:avLst>
              <a:gd name="adj" fmla="val 25000"/>
            </a:avLst>
          </a:prstGeom>
          <a:solidFill>
            <a:srgbClr val="FCD8A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GESPER</a:t>
            </a:r>
          </a:p>
        </p:txBody>
      </p:sp>
      <p:sp>
        <p:nvSpPr>
          <p:cNvPr id="27" name="AutoShape 5"/>
          <p:cNvSpPr>
            <a:spLocks noChangeArrowheads="1"/>
          </p:cNvSpPr>
          <p:nvPr/>
        </p:nvSpPr>
        <p:spPr bwMode="auto">
          <a:xfrm>
            <a:off x="1953095" y="4945328"/>
            <a:ext cx="665641" cy="369843"/>
          </a:xfrm>
          <a:prstGeom prst="can">
            <a:avLst>
              <a:gd name="adj" fmla="val 25000"/>
            </a:avLst>
          </a:prstGeom>
          <a:solidFill>
            <a:srgbClr val="FF99CC"/>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a:t>ORION</a:t>
            </a:r>
          </a:p>
        </p:txBody>
      </p:sp>
      <p:sp>
        <p:nvSpPr>
          <p:cNvPr id="28" name="AutoShape 7"/>
          <p:cNvSpPr>
            <a:spLocks noChangeArrowheads="1"/>
          </p:cNvSpPr>
          <p:nvPr/>
        </p:nvSpPr>
        <p:spPr bwMode="auto">
          <a:xfrm>
            <a:off x="3992660" y="5265291"/>
            <a:ext cx="609460" cy="387164"/>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Vitale</a:t>
            </a:r>
          </a:p>
          <a:p>
            <a:pPr algn="ctr"/>
            <a:r>
              <a:rPr lang="fr-FR" altLang="fr-FR" sz="900" b="1" dirty="0">
                <a:latin typeface="Arial" panose="020B0604020202020204" pitchFamily="34" charset="0"/>
              </a:rPr>
              <a:t>GCB</a:t>
            </a:r>
          </a:p>
        </p:txBody>
      </p:sp>
      <p:sp>
        <p:nvSpPr>
          <p:cNvPr id="30" name="Text Box 16"/>
          <p:cNvSpPr txBox="1">
            <a:spLocks noChangeArrowheads="1"/>
          </p:cNvSpPr>
          <p:nvPr/>
        </p:nvSpPr>
        <p:spPr bwMode="auto">
          <a:xfrm>
            <a:off x="4543611" y="3716403"/>
            <a:ext cx="2277336" cy="307777"/>
          </a:xfrm>
          <a:prstGeom prst="rect">
            <a:avLst/>
          </a:prstGeom>
          <a:noFill/>
          <a:ln w="38100">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1400" b="1" dirty="0">
                <a:solidFill>
                  <a:srgbClr val="FF0066"/>
                </a:solidFill>
              </a:rPr>
              <a:t>ESB</a:t>
            </a:r>
          </a:p>
        </p:txBody>
      </p:sp>
      <p:sp>
        <p:nvSpPr>
          <p:cNvPr id="31" name="Text Box 17"/>
          <p:cNvSpPr txBox="1">
            <a:spLocks noChangeArrowheads="1"/>
          </p:cNvSpPr>
          <p:nvPr/>
        </p:nvSpPr>
        <p:spPr bwMode="auto">
          <a:xfrm>
            <a:off x="1393353" y="3995833"/>
            <a:ext cx="1119484" cy="246221"/>
          </a:xfrm>
          <a:prstGeom prst="rect">
            <a:avLst/>
          </a:prstGeom>
          <a:noFill/>
          <a:ln w="38100">
            <a:solidFill>
              <a:srgbClr val="FCD8A2"/>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b="1"/>
              <a:t>Traçabilité FDE</a:t>
            </a:r>
          </a:p>
        </p:txBody>
      </p:sp>
      <p:sp>
        <p:nvSpPr>
          <p:cNvPr id="32" name="AutoShape 19"/>
          <p:cNvSpPr>
            <a:spLocks noChangeArrowheads="1"/>
          </p:cNvSpPr>
          <p:nvPr/>
        </p:nvSpPr>
        <p:spPr bwMode="auto">
          <a:xfrm>
            <a:off x="2077725" y="5617736"/>
            <a:ext cx="1282421" cy="270744"/>
          </a:xfrm>
          <a:prstGeom prst="roundRect">
            <a:avLst>
              <a:gd name="adj" fmla="val 16667"/>
            </a:avLst>
          </a:prstGeom>
          <a:solidFill>
            <a:srgbClr val="FF99CC"/>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Liquidation Auto.</a:t>
            </a:r>
          </a:p>
        </p:txBody>
      </p:sp>
      <p:cxnSp>
        <p:nvCxnSpPr>
          <p:cNvPr id="33" name="AutoShape 20"/>
          <p:cNvCxnSpPr>
            <a:cxnSpLocks noChangeShapeType="1"/>
            <a:stCxn id="26" idx="4"/>
            <a:endCxn id="32" idx="1"/>
          </p:cNvCxnSpPr>
          <p:nvPr/>
        </p:nvCxnSpPr>
        <p:spPr bwMode="auto">
          <a:xfrm>
            <a:off x="979817" y="5013117"/>
            <a:ext cx="1097908" cy="739991"/>
          </a:xfrm>
          <a:prstGeom prst="bentConnector3">
            <a:avLst>
              <a:gd name="adj1" fmla="val 50000"/>
            </a:avLst>
          </a:prstGeom>
          <a:noFill/>
          <a:ln w="9525">
            <a:solidFill>
              <a:schemeClr val="tx1"/>
            </a:solidFill>
            <a:miter lim="800000"/>
            <a:headEnd type="triangle" w="med" len="med"/>
            <a:tailEnd/>
          </a:ln>
          <a:extLst>
            <a:ext uri="{909E8E84-426E-40DD-AFC4-6F175D3DCCD1}">
              <a14:hiddenFill xmlns:a14="http://schemas.microsoft.com/office/drawing/2010/main">
                <a:noFill/>
              </a14:hiddenFill>
            </a:ext>
          </a:extLst>
        </p:spPr>
      </p:cxnSp>
      <p:cxnSp>
        <p:nvCxnSpPr>
          <p:cNvPr id="34" name="AutoShape 23"/>
          <p:cNvCxnSpPr>
            <a:cxnSpLocks noChangeShapeType="1"/>
            <a:stCxn id="19" idx="2"/>
            <a:endCxn id="68" idx="1"/>
          </p:cNvCxnSpPr>
          <p:nvPr/>
        </p:nvCxnSpPr>
        <p:spPr bwMode="auto">
          <a:xfrm rot="5400000">
            <a:off x="3705543" y="1931845"/>
            <a:ext cx="394651" cy="80456"/>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36" name="AutoShape 31"/>
          <p:cNvSpPr>
            <a:spLocks noChangeArrowheads="1"/>
          </p:cNvSpPr>
          <p:nvPr/>
        </p:nvSpPr>
        <p:spPr bwMode="auto">
          <a:xfrm>
            <a:off x="7065501" y="2824466"/>
            <a:ext cx="554499" cy="259807"/>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MIR</a:t>
            </a:r>
          </a:p>
        </p:txBody>
      </p:sp>
      <p:sp>
        <p:nvSpPr>
          <p:cNvPr id="38" name="AutoShape 36"/>
          <p:cNvSpPr>
            <a:spLocks noChangeArrowheads="1"/>
          </p:cNvSpPr>
          <p:nvPr/>
        </p:nvSpPr>
        <p:spPr bwMode="auto">
          <a:xfrm rot="5400000">
            <a:off x="8082757" y="4269206"/>
            <a:ext cx="1621553" cy="225464"/>
          </a:xfrm>
          <a:prstGeom prst="roundRect">
            <a:avLst>
              <a:gd name="adj" fmla="val 16667"/>
            </a:avLst>
          </a:prstGeom>
          <a:solidFill>
            <a:schemeClr val="bg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a:t>RNIAM - CNAV</a:t>
            </a:r>
          </a:p>
        </p:txBody>
      </p:sp>
      <p:sp>
        <p:nvSpPr>
          <p:cNvPr id="39" name="AutoShape 37"/>
          <p:cNvSpPr>
            <a:spLocks noChangeArrowheads="1"/>
          </p:cNvSpPr>
          <p:nvPr/>
        </p:nvSpPr>
        <p:spPr bwMode="auto">
          <a:xfrm rot="5400000">
            <a:off x="8455996" y="2871404"/>
            <a:ext cx="878251" cy="222288"/>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a:t>Autres régimes</a:t>
            </a:r>
          </a:p>
        </p:txBody>
      </p:sp>
      <p:cxnSp>
        <p:nvCxnSpPr>
          <p:cNvPr id="40" name="AutoShape 38"/>
          <p:cNvCxnSpPr>
            <a:cxnSpLocks noChangeShapeType="1"/>
            <a:stCxn id="36" idx="4"/>
          </p:cNvCxnSpPr>
          <p:nvPr/>
        </p:nvCxnSpPr>
        <p:spPr bwMode="auto">
          <a:xfrm>
            <a:off x="7620000" y="2954370"/>
            <a:ext cx="1159215" cy="42830"/>
          </a:xfrm>
          <a:prstGeom prst="bentConnector3">
            <a:avLst>
              <a:gd name="adj1" fmla="val 50000"/>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cxnSp>
      <p:sp>
        <p:nvSpPr>
          <p:cNvPr id="41" name="AutoShape 39"/>
          <p:cNvSpPr>
            <a:spLocks noChangeArrowheads="1"/>
          </p:cNvSpPr>
          <p:nvPr/>
        </p:nvSpPr>
        <p:spPr bwMode="auto">
          <a:xfrm>
            <a:off x="4539403" y="6106356"/>
            <a:ext cx="1120015" cy="166246"/>
          </a:xfrm>
          <a:prstGeom prst="roundRect">
            <a:avLst>
              <a:gd name="adj" fmla="val 16667"/>
            </a:avLst>
          </a:prstGeom>
          <a:solidFill>
            <a:schemeClr val="bg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GIE </a:t>
            </a:r>
            <a:r>
              <a:rPr lang="fr-FR" altLang="fr-FR" sz="900" b="1" dirty="0" err="1"/>
              <a:t>Sesam</a:t>
            </a:r>
            <a:r>
              <a:rPr lang="fr-FR" altLang="fr-FR" sz="900" b="1" dirty="0"/>
              <a:t> Vitale</a:t>
            </a:r>
          </a:p>
        </p:txBody>
      </p:sp>
      <p:cxnSp>
        <p:nvCxnSpPr>
          <p:cNvPr id="43" name="AutoShape 51"/>
          <p:cNvCxnSpPr>
            <a:cxnSpLocks noChangeShapeType="1"/>
            <a:stCxn id="84" idx="4"/>
            <a:endCxn id="25" idx="2"/>
          </p:cNvCxnSpPr>
          <p:nvPr/>
        </p:nvCxnSpPr>
        <p:spPr bwMode="auto">
          <a:xfrm flipV="1">
            <a:off x="1295039" y="3399669"/>
            <a:ext cx="1437389" cy="21721"/>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cxnSp>
        <p:nvCxnSpPr>
          <p:cNvPr id="44" name="AutoShape 52"/>
          <p:cNvCxnSpPr>
            <a:cxnSpLocks noChangeShapeType="1"/>
            <a:stCxn id="68" idx="3"/>
            <a:endCxn id="30" idx="0"/>
          </p:cNvCxnSpPr>
          <p:nvPr/>
        </p:nvCxnSpPr>
        <p:spPr bwMode="auto">
          <a:xfrm rot="16200000" flipH="1">
            <a:off x="4160445" y="2194569"/>
            <a:ext cx="1224028" cy="1819639"/>
          </a:xfrm>
          <a:prstGeom prst="bentConnector3">
            <a:avLst>
              <a:gd name="adj1" fmla="val 50000"/>
            </a:avLst>
          </a:prstGeom>
          <a:noFill/>
          <a:ln w="38100">
            <a:solidFill>
              <a:srgbClr val="FF0066"/>
            </a:solidFill>
            <a:miter lim="800000"/>
            <a:headEnd/>
            <a:tailEnd type="triangle" w="med" len="med"/>
          </a:ln>
          <a:extLst>
            <a:ext uri="{909E8E84-426E-40DD-AFC4-6F175D3DCCD1}">
              <a14:hiddenFill xmlns:a14="http://schemas.microsoft.com/office/drawing/2010/main">
                <a:noFill/>
              </a14:hiddenFill>
            </a:ext>
          </a:extLst>
        </p:spPr>
      </p:cxnSp>
      <p:cxnSp>
        <p:nvCxnSpPr>
          <p:cNvPr id="45" name="AutoShape 53"/>
          <p:cNvCxnSpPr>
            <a:cxnSpLocks noChangeShapeType="1"/>
            <a:stCxn id="12" idx="2"/>
            <a:endCxn id="30" idx="0"/>
          </p:cNvCxnSpPr>
          <p:nvPr/>
        </p:nvCxnSpPr>
        <p:spPr bwMode="auto">
          <a:xfrm rot="5400000">
            <a:off x="5397440" y="2498009"/>
            <a:ext cx="1503233" cy="933554"/>
          </a:xfrm>
          <a:prstGeom prst="bentConnector3">
            <a:avLst>
              <a:gd name="adj1" fmla="val 50000"/>
            </a:avLst>
          </a:prstGeom>
          <a:noFill/>
          <a:ln w="38100">
            <a:solidFill>
              <a:srgbClr val="FF0066"/>
            </a:solidFill>
            <a:miter lim="800000"/>
            <a:headEnd/>
            <a:tailEnd type="triangle" w="med" len="med"/>
          </a:ln>
          <a:extLst>
            <a:ext uri="{909E8E84-426E-40DD-AFC4-6F175D3DCCD1}">
              <a14:hiddenFill xmlns:a14="http://schemas.microsoft.com/office/drawing/2010/main">
                <a:noFill/>
              </a14:hiddenFill>
            </a:ext>
          </a:extLst>
        </p:spPr>
      </p:cxnSp>
      <p:cxnSp>
        <p:nvCxnSpPr>
          <p:cNvPr id="46" name="AutoShape 55"/>
          <p:cNvCxnSpPr>
            <a:cxnSpLocks noChangeShapeType="1"/>
            <a:stCxn id="25" idx="4"/>
            <a:endCxn id="30" idx="1"/>
          </p:cNvCxnSpPr>
          <p:nvPr/>
        </p:nvCxnSpPr>
        <p:spPr bwMode="auto">
          <a:xfrm>
            <a:off x="3624022" y="3399669"/>
            <a:ext cx="919589" cy="470623"/>
          </a:xfrm>
          <a:prstGeom prst="bentConnector3">
            <a:avLst>
              <a:gd name="adj1" fmla="val 50000"/>
            </a:avLst>
          </a:prstGeom>
          <a:noFill/>
          <a:ln w="38100">
            <a:solidFill>
              <a:srgbClr val="FCD8A2"/>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47" name="AutoShape 56"/>
          <p:cNvCxnSpPr>
            <a:cxnSpLocks noChangeShapeType="1"/>
            <a:stCxn id="70" idx="0"/>
            <a:endCxn id="26" idx="3"/>
          </p:cNvCxnSpPr>
          <p:nvPr/>
        </p:nvCxnSpPr>
        <p:spPr bwMode="auto">
          <a:xfrm rot="5400000" flipH="1" flipV="1">
            <a:off x="451074" y="5319986"/>
            <a:ext cx="387619" cy="60408"/>
          </a:xfrm>
          <a:prstGeom prst="bentConnector3">
            <a:avLst>
              <a:gd name="adj1" fmla="val 50000"/>
            </a:avLst>
          </a:prstGeom>
          <a:noFill/>
          <a:ln w="38100">
            <a:solidFill>
              <a:srgbClr val="FCD8A2"/>
            </a:solidFill>
            <a:miter lim="800000"/>
            <a:headEnd type="triangle" w="med" len="med"/>
            <a:tailEnd/>
          </a:ln>
          <a:extLst>
            <a:ext uri="{909E8E84-426E-40DD-AFC4-6F175D3DCCD1}">
              <a14:hiddenFill xmlns:a14="http://schemas.microsoft.com/office/drawing/2010/main">
                <a:noFill/>
              </a14:hiddenFill>
            </a:ext>
          </a:extLst>
        </p:spPr>
      </p:cxnSp>
      <p:cxnSp>
        <p:nvCxnSpPr>
          <p:cNvPr id="48" name="AutoShape 58"/>
          <p:cNvCxnSpPr>
            <a:cxnSpLocks noChangeShapeType="1"/>
            <a:stCxn id="85" idx="4"/>
            <a:endCxn id="25" idx="2"/>
          </p:cNvCxnSpPr>
          <p:nvPr/>
        </p:nvCxnSpPr>
        <p:spPr bwMode="auto">
          <a:xfrm>
            <a:off x="1295039" y="3108602"/>
            <a:ext cx="1437389" cy="291067"/>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sp>
        <p:nvSpPr>
          <p:cNvPr id="49" name="AutoShape 72"/>
          <p:cNvSpPr>
            <a:spLocks noChangeArrowheads="1"/>
          </p:cNvSpPr>
          <p:nvPr/>
        </p:nvSpPr>
        <p:spPr bwMode="auto">
          <a:xfrm>
            <a:off x="2445091" y="2980233"/>
            <a:ext cx="498316" cy="231280"/>
          </a:xfrm>
          <a:prstGeom prst="can">
            <a:avLst>
              <a:gd name="adj" fmla="val 25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fr-FR" altLang="fr-FR" sz="1200" b="1"/>
          </a:p>
        </p:txBody>
      </p:sp>
      <p:sp>
        <p:nvSpPr>
          <p:cNvPr id="51" name="AutoShape 78"/>
          <p:cNvSpPr>
            <a:spLocks noChangeArrowheads="1"/>
          </p:cNvSpPr>
          <p:nvPr/>
        </p:nvSpPr>
        <p:spPr bwMode="auto">
          <a:xfrm>
            <a:off x="2002088" y="1307501"/>
            <a:ext cx="526455" cy="412258"/>
          </a:xfrm>
          <a:prstGeom prst="can">
            <a:avLst>
              <a:gd name="adj" fmla="val 25000"/>
            </a:avLst>
          </a:prstGeom>
          <a:solidFill>
            <a:srgbClr val="FCD8A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ODS</a:t>
            </a:r>
          </a:p>
          <a:p>
            <a:pPr algn="ctr" eaLnBrk="1" hangingPunct="1"/>
            <a:r>
              <a:rPr lang="fr-FR" altLang="fr-FR" sz="900" b="1" dirty="0"/>
              <a:t>ORPER</a:t>
            </a:r>
          </a:p>
        </p:txBody>
      </p:sp>
      <p:cxnSp>
        <p:nvCxnSpPr>
          <p:cNvPr id="53" name="AutoShape 81"/>
          <p:cNvCxnSpPr>
            <a:cxnSpLocks noChangeShapeType="1"/>
            <a:stCxn id="36" idx="3"/>
            <a:endCxn id="30" idx="0"/>
          </p:cNvCxnSpPr>
          <p:nvPr/>
        </p:nvCxnSpPr>
        <p:spPr bwMode="auto">
          <a:xfrm rot="5400000">
            <a:off x="6196450" y="2570102"/>
            <a:ext cx="632130" cy="1660472"/>
          </a:xfrm>
          <a:prstGeom prst="bentConnector3">
            <a:avLst>
              <a:gd name="adj1" fmla="val 50000"/>
            </a:avLst>
          </a:prstGeom>
          <a:noFill/>
          <a:ln w="38100">
            <a:solidFill>
              <a:srgbClr val="FF0066"/>
            </a:solidFill>
            <a:miter lim="800000"/>
            <a:headEnd/>
            <a:tailEnd type="triangle" w="med" len="med"/>
          </a:ln>
          <a:extLst>
            <a:ext uri="{909E8E84-426E-40DD-AFC4-6F175D3DCCD1}">
              <a14:hiddenFill xmlns:a14="http://schemas.microsoft.com/office/drawing/2010/main">
                <a:noFill/>
              </a14:hiddenFill>
            </a:ext>
          </a:extLst>
        </p:spPr>
      </p:cxnSp>
      <p:sp>
        <p:nvSpPr>
          <p:cNvPr id="54" name="AutoShape 82"/>
          <p:cNvSpPr>
            <a:spLocks noChangeArrowheads="1"/>
          </p:cNvSpPr>
          <p:nvPr/>
        </p:nvSpPr>
        <p:spPr bwMode="auto">
          <a:xfrm>
            <a:off x="6405904" y="4702717"/>
            <a:ext cx="554499" cy="259807"/>
          </a:xfrm>
          <a:prstGeom prst="can">
            <a:avLst>
              <a:gd name="adj" fmla="val 25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fr-FR" altLang="fr-FR" sz="900" b="1"/>
          </a:p>
        </p:txBody>
      </p:sp>
      <p:sp>
        <p:nvSpPr>
          <p:cNvPr id="55" name="AutoShape 102"/>
          <p:cNvSpPr>
            <a:spLocks noChangeArrowheads="1"/>
          </p:cNvSpPr>
          <p:nvPr/>
        </p:nvSpPr>
        <p:spPr bwMode="auto">
          <a:xfrm>
            <a:off x="4206581" y="4434032"/>
            <a:ext cx="726318" cy="458266"/>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Base </a:t>
            </a:r>
          </a:p>
          <a:p>
            <a:pPr algn="ctr"/>
            <a:r>
              <a:rPr lang="fr-FR" altLang="fr-FR" sz="900" b="1" dirty="0">
                <a:latin typeface="Arial" panose="020B0604020202020204" pitchFamily="34" charset="0"/>
              </a:rPr>
              <a:t>Bénéficiaire </a:t>
            </a:r>
          </a:p>
        </p:txBody>
      </p:sp>
      <p:cxnSp>
        <p:nvCxnSpPr>
          <p:cNvPr id="56" name="AutoShape 108"/>
          <p:cNvCxnSpPr>
            <a:cxnSpLocks noChangeShapeType="1"/>
            <a:stCxn id="30" idx="2"/>
            <a:endCxn id="93" idx="1"/>
          </p:cNvCxnSpPr>
          <p:nvPr/>
        </p:nvCxnSpPr>
        <p:spPr bwMode="auto">
          <a:xfrm rot="16200000" flipH="1">
            <a:off x="5410744" y="4295714"/>
            <a:ext cx="1527695" cy="984625"/>
          </a:xfrm>
          <a:prstGeom prst="bentConnector2">
            <a:avLst/>
          </a:prstGeom>
          <a:noFill/>
          <a:ln w="38100">
            <a:solidFill>
              <a:srgbClr val="FF0066"/>
            </a:solidFill>
            <a:miter lim="800000"/>
            <a:headEnd/>
            <a:tailEnd type="triangle" w="med" len="med"/>
          </a:ln>
          <a:extLst>
            <a:ext uri="{909E8E84-426E-40DD-AFC4-6F175D3DCCD1}">
              <a14:hiddenFill xmlns:a14="http://schemas.microsoft.com/office/drawing/2010/main">
                <a:noFill/>
              </a14:hiddenFill>
            </a:ext>
          </a:extLst>
        </p:spPr>
      </p:cxnSp>
      <p:cxnSp>
        <p:nvCxnSpPr>
          <p:cNvPr id="57" name="AutoShape 109"/>
          <p:cNvCxnSpPr>
            <a:cxnSpLocks noChangeShapeType="1"/>
            <a:stCxn id="55" idx="3"/>
            <a:endCxn id="28" idx="0"/>
          </p:cNvCxnSpPr>
          <p:nvPr/>
        </p:nvCxnSpPr>
        <p:spPr bwMode="auto">
          <a:xfrm rot="5400000">
            <a:off x="4198673" y="4991015"/>
            <a:ext cx="469784" cy="272350"/>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cxnSp>
        <p:nvCxnSpPr>
          <p:cNvPr id="58" name="Connecteur en angle 82"/>
          <p:cNvCxnSpPr>
            <a:cxnSpLocks noChangeShapeType="1"/>
            <a:stCxn id="25" idx="3"/>
            <a:endCxn id="31" idx="0"/>
          </p:cNvCxnSpPr>
          <p:nvPr/>
        </p:nvCxnSpPr>
        <p:spPr bwMode="auto">
          <a:xfrm rot="5400000">
            <a:off x="2383473" y="3201080"/>
            <a:ext cx="364375" cy="1225130"/>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grpSp>
        <p:nvGrpSpPr>
          <p:cNvPr id="59" name="Groupe 226"/>
          <p:cNvGrpSpPr>
            <a:grpSpLocks/>
          </p:cNvGrpSpPr>
          <p:nvPr/>
        </p:nvGrpSpPr>
        <p:grpSpPr bwMode="auto">
          <a:xfrm>
            <a:off x="500403" y="4118943"/>
            <a:ext cx="892950" cy="750909"/>
            <a:chOff x="179512" y="3696971"/>
            <a:chExt cx="1372760" cy="1659840"/>
          </a:xfrm>
        </p:grpSpPr>
        <p:cxnSp>
          <p:nvCxnSpPr>
            <p:cNvPr id="60" name="AutoShape 13"/>
            <p:cNvCxnSpPr>
              <a:cxnSpLocks noChangeShapeType="1"/>
              <a:stCxn id="31" idx="1"/>
              <a:endCxn id="26" idx="1"/>
            </p:cNvCxnSpPr>
            <p:nvPr/>
          </p:nvCxnSpPr>
          <p:spPr bwMode="auto">
            <a:xfrm rot="10800000" flipV="1">
              <a:off x="448059" y="3696971"/>
              <a:ext cx="1104213" cy="1659840"/>
            </a:xfrm>
            <a:prstGeom prst="bentConnector2">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sp>
          <p:nvSpPr>
            <p:cNvPr id="61" name="ZoneTexte 91"/>
            <p:cNvSpPr txBox="1">
              <a:spLocks noChangeArrowheads="1"/>
            </p:cNvSpPr>
            <p:nvPr/>
          </p:nvSpPr>
          <p:spPr bwMode="auto">
            <a:xfrm>
              <a:off x="179512" y="4293096"/>
              <a:ext cx="44114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a:t>FDE</a:t>
              </a:r>
            </a:p>
          </p:txBody>
        </p:sp>
      </p:grpSp>
      <p:grpSp>
        <p:nvGrpSpPr>
          <p:cNvPr id="62" name="Groupe 225"/>
          <p:cNvGrpSpPr>
            <a:grpSpLocks/>
          </p:cNvGrpSpPr>
          <p:nvPr/>
        </p:nvGrpSpPr>
        <p:grpSpPr bwMode="auto">
          <a:xfrm>
            <a:off x="2503180" y="3895573"/>
            <a:ext cx="1703401" cy="767592"/>
            <a:chOff x="2474989" y="1760382"/>
            <a:chExt cx="2617376" cy="1461980"/>
          </a:xfrm>
        </p:grpSpPr>
        <p:cxnSp>
          <p:nvCxnSpPr>
            <p:cNvPr id="63" name="AutoShape 104"/>
            <p:cNvCxnSpPr>
              <a:cxnSpLocks noChangeShapeType="1"/>
              <a:stCxn id="31" idx="3"/>
              <a:endCxn id="55" idx="2"/>
            </p:cNvCxnSpPr>
            <p:nvPr/>
          </p:nvCxnSpPr>
          <p:spPr bwMode="auto">
            <a:xfrm>
              <a:off x="2489827" y="2185821"/>
              <a:ext cx="2602538" cy="1036541"/>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sp>
          <p:nvSpPr>
            <p:cNvPr id="64" name="ZoneTexte 92"/>
            <p:cNvSpPr txBox="1">
              <a:spLocks noChangeArrowheads="1"/>
            </p:cNvSpPr>
            <p:nvPr/>
          </p:nvSpPr>
          <p:spPr bwMode="auto">
            <a:xfrm>
              <a:off x="2474989" y="1760382"/>
              <a:ext cx="905313" cy="46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dirty="0"/>
                <a:t>KCHO</a:t>
              </a:r>
            </a:p>
          </p:txBody>
        </p:sp>
      </p:grpSp>
      <p:grpSp>
        <p:nvGrpSpPr>
          <p:cNvPr id="65" name="Groupe 224"/>
          <p:cNvGrpSpPr>
            <a:grpSpLocks/>
          </p:cNvGrpSpPr>
          <p:nvPr/>
        </p:nvGrpSpPr>
        <p:grpSpPr bwMode="auto">
          <a:xfrm>
            <a:off x="1953095" y="4118944"/>
            <a:ext cx="559742" cy="1011306"/>
            <a:chOff x="30933" y="3269143"/>
            <a:chExt cx="1403094" cy="1860170"/>
          </a:xfrm>
        </p:grpSpPr>
        <p:cxnSp>
          <p:nvCxnSpPr>
            <p:cNvPr id="66" name="AutoShape 103"/>
            <p:cNvCxnSpPr>
              <a:cxnSpLocks noChangeShapeType="1"/>
              <a:stCxn id="31" idx="3"/>
              <a:endCxn id="27" idx="2"/>
            </p:cNvCxnSpPr>
            <p:nvPr/>
          </p:nvCxnSpPr>
          <p:spPr bwMode="auto">
            <a:xfrm flipH="1">
              <a:off x="30933" y="3269143"/>
              <a:ext cx="1403094" cy="1860170"/>
            </a:xfrm>
            <a:prstGeom prst="bentConnector5">
              <a:avLst>
                <a:gd name="adj1" fmla="val -40840"/>
                <a:gd name="adj2" fmla="val 46944"/>
                <a:gd name="adj3" fmla="val 14084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sp>
          <p:nvSpPr>
            <p:cNvPr id="67" name="ZoneTexte 93"/>
            <p:cNvSpPr txBox="1">
              <a:spLocks noChangeArrowheads="1"/>
            </p:cNvSpPr>
            <p:nvPr/>
          </p:nvSpPr>
          <p:spPr bwMode="auto">
            <a:xfrm>
              <a:off x="235729" y="3827783"/>
              <a:ext cx="482824" cy="2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dirty="0"/>
                <a:t>KRIP</a:t>
              </a:r>
            </a:p>
          </p:txBody>
        </p:sp>
      </p:grpSp>
      <p:sp>
        <p:nvSpPr>
          <p:cNvPr id="68" name="AutoShape 78"/>
          <p:cNvSpPr>
            <a:spLocks noChangeArrowheads="1"/>
          </p:cNvSpPr>
          <p:nvPr/>
        </p:nvSpPr>
        <p:spPr bwMode="auto">
          <a:xfrm>
            <a:off x="3669054" y="2169399"/>
            <a:ext cx="387171" cy="322976"/>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FAP</a:t>
            </a:r>
          </a:p>
        </p:txBody>
      </p:sp>
      <p:grpSp>
        <p:nvGrpSpPr>
          <p:cNvPr id="69" name="Group 118"/>
          <p:cNvGrpSpPr>
            <a:grpSpLocks/>
          </p:cNvGrpSpPr>
          <p:nvPr/>
        </p:nvGrpSpPr>
        <p:grpSpPr bwMode="auto">
          <a:xfrm>
            <a:off x="143844" y="5543999"/>
            <a:ext cx="941670" cy="601123"/>
            <a:chOff x="113" y="3838"/>
            <a:chExt cx="771" cy="590"/>
          </a:xfrm>
        </p:grpSpPr>
        <p:sp>
          <p:nvSpPr>
            <p:cNvPr id="70" name="Rectangle à coins arrondis 147"/>
            <p:cNvSpPr/>
            <p:nvPr/>
          </p:nvSpPr>
          <p:spPr>
            <a:xfrm>
              <a:off x="113" y="3838"/>
              <a:ext cx="771" cy="59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71" name="AutoShape 78"/>
            <p:cNvSpPr>
              <a:spLocks noChangeArrowheads="1"/>
            </p:cNvSpPr>
            <p:nvPr/>
          </p:nvSpPr>
          <p:spPr bwMode="auto">
            <a:xfrm>
              <a:off x="158" y="3884"/>
              <a:ext cx="317" cy="198"/>
            </a:xfrm>
            <a:prstGeom prst="can">
              <a:avLst>
                <a:gd name="adj" fmla="val 25000"/>
              </a:avLst>
            </a:prstGeom>
            <a:solidFill>
              <a:schemeClr val="accent6">
                <a:lumMod val="90000"/>
              </a:schemeClr>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AI/AJ</a:t>
              </a:r>
            </a:p>
          </p:txBody>
        </p:sp>
        <p:sp>
          <p:nvSpPr>
            <p:cNvPr id="72" name="AutoShape 78"/>
            <p:cNvSpPr>
              <a:spLocks noChangeArrowheads="1"/>
            </p:cNvSpPr>
            <p:nvPr/>
          </p:nvSpPr>
          <p:spPr bwMode="auto">
            <a:xfrm>
              <a:off x="521" y="4138"/>
              <a:ext cx="318" cy="182"/>
            </a:xfrm>
            <a:prstGeom prst="can">
              <a:avLst>
                <a:gd name="adj" fmla="val 25000"/>
              </a:avLst>
            </a:prstGeom>
            <a:solidFill>
              <a:schemeClr val="accent6">
                <a:lumMod val="90000"/>
              </a:schemeClr>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FRGD</a:t>
              </a:r>
            </a:p>
          </p:txBody>
        </p:sp>
        <p:sp>
          <p:nvSpPr>
            <p:cNvPr id="74" name="AutoShape 78"/>
            <p:cNvSpPr>
              <a:spLocks noChangeArrowheads="1"/>
            </p:cNvSpPr>
            <p:nvPr/>
          </p:nvSpPr>
          <p:spPr bwMode="auto">
            <a:xfrm>
              <a:off x="521" y="3884"/>
              <a:ext cx="317" cy="186"/>
            </a:xfrm>
            <a:prstGeom prst="can">
              <a:avLst>
                <a:gd name="adj" fmla="val 25000"/>
              </a:avLst>
            </a:prstGeom>
            <a:solidFill>
              <a:srgbClr val="FF99CC"/>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DLIQ</a:t>
              </a:r>
            </a:p>
          </p:txBody>
        </p:sp>
      </p:grpSp>
      <p:sp>
        <p:nvSpPr>
          <p:cNvPr id="77" name="Text Box 92"/>
          <p:cNvSpPr txBox="1">
            <a:spLocks noChangeArrowheads="1"/>
          </p:cNvSpPr>
          <p:nvPr/>
        </p:nvSpPr>
        <p:spPr bwMode="auto">
          <a:xfrm>
            <a:off x="326786" y="1261791"/>
            <a:ext cx="98777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dirty="0"/>
              <a:t>Domaine SNT</a:t>
            </a:r>
          </a:p>
        </p:txBody>
      </p:sp>
      <p:cxnSp>
        <p:nvCxnSpPr>
          <p:cNvPr id="78" name="Connecteur droit avec flèche 153"/>
          <p:cNvCxnSpPr>
            <a:cxnSpLocks noChangeShapeType="1"/>
          </p:cNvCxnSpPr>
          <p:nvPr/>
        </p:nvCxnSpPr>
        <p:spPr bwMode="auto">
          <a:xfrm>
            <a:off x="94739" y="1384664"/>
            <a:ext cx="232059" cy="0"/>
          </a:xfrm>
          <a:prstGeom prst="straightConnector1">
            <a:avLst/>
          </a:prstGeom>
          <a:noFill/>
          <a:ln w="38100">
            <a:solidFill>
              <a:srgbClr val="FF99CC"/>
            </a:solidFill>
            <a:miter lim="800000"/>
            <a:headEnd/>
            <a:tailEnd type="none" w="med" len="me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cxnSp>
      <p:sp>
        <p:nvSpPr>
          <p:cNvPr id="80" name="Text Box 91"/>
          <p:cNvSpPr txBox="1">
            <a:spLocks noChangeArrowheads="1"/>
          </p:cNvSpPr>
          <p:nvPr/>
        </p:nvSpPr>
        <p:spPr bwMode="auto">
          <a:xfrm>
            <a:off x="316195" y="1869000"/>
            <a:ext cx="1002736" cy="24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dirty="0"/>
              <a:t>Domaine COT</a:t>
            </a:r>
          </a:p>
        </p:txBody>
      </p:sp>
      <p:cxnSp>
        <p:nvCxnSpPr>
          <p:cNvPr id="81" name="Connecteur droit avec flèche 80"/>
          <p:cNvCxnSpPr>
            <a:cxnSpLocks noChangeShapeType="1"/>
          </p:cNvCxnSpPr>
          <p:nvPr/>
        </p:nvCxnSpPr>
        <p:spPr bwMode="auto">
          <a:xfrm>
            <a:off x="90604" y="1962233"/>
            <a:ext cx="232058" cy="0"/>
          </a:xfrm>
          <a:prstGeom prst="straightConnector1">
            <a:avLst/>
          </a:prstGeom>
          <a:ln>
            <a:headEnd/>
            <a:tailEnd type="none" w="med"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82" name="AutoShape 78"/>
          <p:cNvSpPr>
            <a:spLocks noChangeArrowheads="1"/>
          </p:cNvSpPr>
          <p:nvPr/>
        </p:nvSpPr>
        <p:spPr bwMode="auto">
          <a:xfrm>
            <a:off x="1528771" y="1303999"/>
            <a:ext cx="387171" cy="412258"/>
          </a:xfrm>
          <a:prstGeom prst="can">
            <a:avLst>
              <a:gd name="adj" fmla="val 25000"/>
            </a:avLst>
          </a:prstGeom>
          <a:solidFill>
            <a:srgbClr val="FCD8A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a:t>EDD</a:t>
            </a:r>
          </a:p>
        </p:txBody>
      </p:sp>
      <p:grpSp>
        <p:nvGrpSpPr>
          <p:cNvPr id="83" name="Group 150"/>
          <p:cNvGrpSpPr>
            <a:grpSpLocks/>
          </p:cNvGrpSpPr>
          <p:nvPr/>
        </p:nvGrpSpPr>
        <p:grpSpPr bwMode="auto">
          <a:xfrm>
            <a:off x="1003864" y="2692910"/>
            <a:ext cx="1728719" cy="1132964"/>
            <a:chOff x="-118" y="1298"/>
            <a:chExt cx="2452" cy="1112"/>
          </a:xfrm>
        </p:grpSpPr>
        <p:sp>
          <p:nvSpPr>
            <p:cNvPr id="84" name="AutoShape 50"/>
            <p:cNvSpPr>
              <a:spLocks noChangeArrowheads="1"/>
            </p:cNvSpPr>
            <p:nvPr/>
          </p:nvSpPr>
          <p:spPr bwMode="auto">
            <a:xfrm>
              <a:off x="-118" y="1888"/>
              <a:ext cx="413" cy="250"/>
            </a:xfrm>
            <a:prstGeom prst="can">
              <a:avLst>
                <a:gd name="adj" fmla="val 25000"/>
              </a:avLst>
            </a:prstGeom>
            <a:solidFill>
              <a:srgbClr val="FCD8A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RUNI</a:t>
              </a:r>
            </a:p>
          </p:txBody>
        </p:sp>
        <p:sp>
          <p:nvSpPr>
            <p:cNvPr id="85" name="AutoShape 99"/>
            <p:cNvSpPr>
              <a:spLocks noChangeArrowheads="1"/>
            </p:cNvSpPr>
            <p:nvPr/>
          </p:nvSpPr>
          <p:spPr bwMode="auto">
            <a:xfrm>
              <a:off x="-118" y="1570"/>
              <a:ext cx="413" cy="272"/>
            </a:xfrm>
            <a:prstGeom prst="can">
              <a:avLst>
                <a:gd name="adj" fmla="val 33366"/>
              </a:avLst>
            </a:prstGeom>
            <a:solidFill>
              <a:srgbClr val="FCD8A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RELM</a:t>
              </a:r>
            </a:p>
          </p:txBody>
        </p:sp>
        <p:sp>
          <p:nvSpPr>
            <p:cNvPr id="86" name="AutoShape 100"/>
            <p:cNvSpPr>
              <a:spLocks noChangeArrowheads="1"/>
            </p:cNvSpPr>
            <p:nvPr/>
          </p:nvSpPr>
          <p:spPr bwMode="auto">
            <a:xfrm>
              <a:off x="-118" y="1298"/>
              <a:ext cx="413" cy="249"/>
            </a:xfrm>
            <a:prstGeom prst="can">
              <a:avLst>
                <a:gd name="adj" fmla="val 29120"/>
              </a:avLst>
            </a:prstGeom>
            <a:solidFill>
              <a:srgbClr val="FCD8A2"/>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HREF</a:t>
              </a:r>
            </a:p>
          </p:txBody>
        </p:sp>
        <p:cxnSp>
          <p:nvCxnSpPr>
            <p:cNvPr id="87" name="AutoShape 101"/>
            <p:cNvCxnSpPr>
              <a:cxnSpLocks noChangeShapeType="1"/>
              <a:stCxn id="86" idx="4"/>
              <a:endCxn id="25" idx="2"/>
            </p:cNvCxnSpPr>
            <p:nvPr/>
          </p:nvCxnSpPr>
          <p:spPr bwMode="auto">
            <a:xfrm>
              <a:off x="295" y="1422"/>
              <a:ext cx="2039" cy="569"/>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sp>
          <p:nvSpPr>
            <p:cNvPr id="88" name="AutoShape 50"/>
            <p:cNvSpPr>
              <a:spLocks noChangeArrowheads="1"/>
            </p:cNvSpPr>
            <p:nvPr/>
          </p:nvSpPr>
          <p:spPr bwMode="auto">
            <a:xfrm>
              <a:off x="-118" y="2160"/>
              <a:ext cx="413" cy="250"/>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RQAS</a:t>
              </a:r>
            </a:p>
          </p:txBody>
        </p:sp>
        <p:cxnSp>
          <p:nvCxnSpPr>
            <p:cNvPr id="89" name="Connecteur en angle 195"/>
            <p:cNvCxnSpPr>
              <a:cxnSpLocks noChangeShapeType="1"/>
              <a:stCxn id="88" idx="4"/>
              <a:endCxn id="25" idx="2"/>
            </p:cNvCxnSpPr>
            <p:nvPr/>
          </p:nvCxnSpPr>
          <p:spPr bwMode="auto">
            <a:xfrm flipV="1">
              <a:off x="295" y="1992"/>
              <a:ext cx="2039" cy="293"/>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grpSp>
      <p:sp>
        <p:nvSpPr>
          <p:cNvPr id="90" name="AutoShape 5"/>
          <p:cNvSpPr>
            <a:spLocks noChangeArrowheads="1"/>
          </p:cNvSpPr>
          <p:nvPr/>
        </p:nvSpPr>
        <p:spPr bwMode="auto">
          <a:xfrm>
            <a:off x="2958380" y="4943890"/>
            <a:ext cx="665642" cy="369843"/>
          </a:xfrm>
          <a:prstGeom prst="can">
            <a:avLst>
              <a:gd name="adj" fmla="val 25000"/>
            </a:avLst>
          </a:prstGeom>
          <a:solidFill>
            <a:srgbClr val="FF99CC"/>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a:t>DM</a:t>
            </a:r>
          </a:p>
        </p:txBody>
      </p:sp>
      <p:grpSp>
        <p:nvGrpSpPr>
          <p:cNvPr id="384" name="Groupe 383"/>
          <p:cNvGrpSpPr/>
          <p:nvPr/>
        </p:nvGrpSpPr>
        <p:grpSpPr>
          <a:xfrm>
            <a:off x="6666904" y="4850970"/>
            <a:ext cx="1015563" cy="1401809"/>
            <a:chOff x="6127658" y="4832620"/>
            <a:chExt cx="1015563" cy="1401809"/>
          </a:xfrm>
        </p:grpSpPr>
        <p:sp>
          <p:nvSpPr>
            <p:cNvPr id="93" name="Rectangle à coins arrondis 143"/>
            <p:cNvSpPr/>
            <p:nvPr/>
          </p:nvSpPr>
          <p:spPr bwMode="auto">
            <a:xfrm>
              <a:off x="6127658" y="4832620"/>
              <a:ext cx="1015563" cy="14018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94" name="AutoShape 107"/>
            <p:cNvSpPr>
              <a:spLocks noChangeArrowheads="1"/>
            </p:cNvSpPr>
            <p:nvPr/>
          </p:nvSpPr>
          <p:spPr bwMode="auto">
            <a:xfrm>
              <a:off x="6271338" y="5354264"/>
              <a:ext cx="773063" cy="400517"/>
            </a:xfrm>
            <a:prstGeom prst="can">
              <a:avLst>
                <a:gd name="adj" fmla="val 41519"/>
              </a:avLst>
            </a:prstGeom>
            <a:solidFill>
              <a:schemeClr val="accent1">
                <a:lumMod val="60000"/>
                <a:lumOff val="40000"/>
              </a:schemeClr>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PRECOMPTE</a:t>
              </a:r>
            </a:p>
          </p:txBody>
        </p:sp>
        <p:sp>
          <p:nvSpPr>
            <p:cNvPr id="96" name="AutoShape 107"/>
            <p:cNvSpPr>
              <a:spLocks noChangeArrowheads="1"/>
            </p:cNvSpPr>
            <p:nvPr/>
          </p:nvSpPr>
          <p:spPr bwMode="auto">
            <a:xfrm>
              <a:off x="6271338" y="4948803"/>
              <a:ext cx="736320" cy="400517"/>
            </a:xfrm>
            <a:prstGeom prst="can">
              <a:avLst>
                <a:gd name="adj" fmla="val 41519"/>
              </a:avLst>
            </a:prstGeom>
            <a:solidFill>
              <a:schemeClr val="accent1">
                <a:lumMod val="60000"/>
                <a:lumOff val="40000"/>
              </a:schemeClr>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a:t>GFT</a:t>
              </a:r>
            </a:p>
          </p:txBody>
        </p:sp>
        <p:sp>
          <p:nvSpPr>
            <p:cNvPr id="99" name="AutoShape 107"/>
            <p:cNvSpPr>
              <a:spLocks noChangeArrowheads="1"/>
            </p:cNvSpPr>
            <p:nvPr/>
          </p:nvSpPr>
          <p:spPr bwMode="auto">
            <a:xfrm>
              <a:off x="6286035" y="5757253"/>
              <a:ext cx="758366" cy="400517"/>
            </a:xfrm>
            <a:prstGeom prst="can">
              <a:avLst>
                <a:gd name="adj" fmla="val 41519"/>
              </a:avLst>
            </a:prstGeom>
            <a:solidFill>
              <a:schemeClr val="accent1">
                <a:lumMod val="60000"/>
                <a:lumOff val="40000"/>
              </a:schemeClr>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MCOT</a:t>
              </a:r>
            </a:p>
          </p:txBody>
        </p:sp>
      </p:grpSp>
      <p:grpSp>
        <p:nvGrpSpPr>
          <p:cNvPr id="381" name="Groupe 380"/>
          <p:cNvGrpSpPr/>
          <p:nvPr/>
        </p:nvGrpSpPr>
        <p:grpSpPr>
          <a:xfrm>
            <a:off x="7859678" y="5032751"/>
            <a:ext cx="876423" cy="1112371"/>
            <a:chOff x="7421467" y="4587568"/>
            <a:chExt cx="876423" cy="1112371"/>
          </a:xfrm>
        </p:grpSpPr>
        <p:sp>
          <p:nvSpPr>
            <p:cNvPr id="356" name="Rectangle à coins arrondis 143"/>
            <p:cNvSpPr/>
            <p:nvPr/>
          </p:nvSpPr>
          <p:spPr bwMode="auto">
            <a:xfrm>
              <a:off x="7421467" y="4587568"/>
              <a:ext cx="876423" cy="1112371"/>
            </a:xfrm>
            <a:prstGeom prst="roundRec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98" name="AutoShape 107"/>
            <p:cNvSpPr>
              <a:spLocks noChangeArrowheads="1"/>
            </p:cNvSpPr>
            <p:nvPr/>
          </p:nvSpPr>
          <p:spPr bwMode="auto">
            <a:xfrm>
              <a:off x="7548227" y="5161823"/>
              <a:ext cx="665774" cy="400517"/>
            </a:xfrm>
            <a:prstGeom prst="can">
              <a:avLst>
                <a:gd name="adj" fmla="val 41519"/>
              </a:avLst>
            </a:prstGeom>
            <a:solidFill>
              <a:srgbClr val="42A1F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KIEP</a:t>
              </a:r>
            </a:p>
          </p:txBody>
        </p:sp>
        <p:sp>
          <p:nvSpPr>
            <p:cNvPr id="100" name="AutoShape 107"/>
            <p:cNvSpPr>
              <a:spLocks noChangeArrowheads="1"/>
            </p:cNvSpPr>
            <p:nvPr/>
          </p:nvSpPr>
          <p:spPr bwMode="auto">
            <a:xfrm>
              <a:off x="7533833" y="4718986"/>
              <a:ext cx="665774" cy="400517"/>
            </a:xfrm>
            <a:prstGeom prst="can">
              <a:avLst>
                <a:gd name="adj" fmla="val 41519"/>
              </a:avLst>
            </a:prstGeom>
            <a:solidFill>
              <a:srgbClr val="42A1F0"/>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GEREMI</a:t>
              </a:r>
            </a:p>
          </p:txBody>
        </p:sp>
      </p:grpSp>
      <p:sp>
        <p:nvSpPr>
          <p:cNvPr id="106" name="AutoShape 78"/>
          <p:cNvSpPr>
            <a:spLocks noChangeArrowheads="1"/>
          </p:cNvSpPr>
          <p:nvPr/>
        </p:nvSpPr>
        <p:spPr bwMode="auto">
          <a:xfrm>
            <a:off x="4848962" y="2169399"/>
            <a:ext cx="387171" cy="322976"/>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SAF</a:t>
            </a:r>
          </a:p>
        </p:txBody>
      </p:sp>
      <p:cxnSp>
        <p:nvCxnSpPr>
          <p:cNvPr id="107" name="AutoShape 101"/>
          <p:cNvCxnSpPr>
            <a:cxnSpLocks noChangeShapeType="1"/>
            <a:stCxn id="12" idx="1"/>
            <a:endCxn id="106" idx="1"/>
          </p:cNvCxnSpPr>
          <p:nvPr/>
        </p:nvCxnSpPr>
        <p:spPr bwMode="auto">
          <a:xfrm rot="10800000" flipV="1">
            <a:off x="5042548" y="2052519"/>
            <a:ext cx="1208692" cy="116879"/>
          </a:xfrm>
          <a:prstGeom prst="bentConnector2">
            <a:avLst/>
          </a:prstGeom>
          <a:noFill/>
          <a:ln w="15875">
            <a:solidFill>
              <a:srgbClr val="FF99CC"/>
            </a:solidFill>
            <a:prstDash val="dash"/>
            <a:miter lim="800000"/>
            <a:headEnd/>
            <a:tailEnd type="triangle" w="med" len="med"/>
          </a:ln>
          <a:extLst>
            <a:ext uri="{909E8E84-426E-40DD-AFC4-6F175D3DCCD1}">
              <a14:hiddenFill xmlns:a14="http://schemas.microsoft.com/office/drawing/2010/main">
                <a:noFill/>
              </a14:hiddenFill>
            </a:ext>
          </a:extLst>
        </p:spPr>
      </p:cxnSp>
      <p:cxnSp>
        <p:nvCxnSpPr>
          <p:cNvPr id="108" name="AutoShape 37"/>
          <p:cNvCxnSpPr>
            <a:cxnSpLocks noChangeShapeType="1"/>
            <a:stCxn id="68" idx="4"/>
            <a:endCxn id="106" idx="2"/>
          </p:cNvCxnSpPr>
          <p:nvPr/>
        </p:nvCxnSpPr>
        <p:spPr bwMode="auto">
          <a:xfrm>
            <a:off x="4056225" y="2330887"/>
            <a:ext cx="792737" cy="0"/>
          </a:xfrm>
          <a:prstGeom prst="straightConnector1">
            <a:avLst/>
          </a:prstGeom>
          <a:noFill/>
          <a:ln w="15875">
            <a:solidFill>
              <a:srgbClr val="FF99CC"/>
            </a:solidFill>
            <a:prstDash val="dash"/>
            <a:round/>
            <a:headEnd type="triangle" w="med" len="med"/>
            <a:tailEnd type="triangle" w="med" len="med"/>
          </a:ln>
          <a:extLst>
            <a:ext uri="{909E8E84-426E-40DD-AFC4-6F175D3DCCD1}">
              <a14:hiddenFill xmlns:a14="http://schemas.microsoft.com/office/drawing/2010/main">
                <a:noFill/>
              </a14:hiddenFill>
            </a:ext>
          </a:extLst>
        </p:spPr>
      </p:cxnSp>
      <p:cxnSp>
        <p:nvCxnSpPr>
          <p:cNvPr id="109" name="AutoShape 37"/>
          <p:cNvCxnSpPr>
            <a:cxnSpLocks noChangeShapeType="1"/>
            <a:stCxn id="25" idx="4"/>
            <a:endCxn id="106" idx="3"/>
          </p:cNvCxnSpPr>
          <p:nvPr/>
        </p:nvCxnSpPr>
        <p:spPr bwMode="auto">
          <a:xfrm flipV="1">
            <a:off x="3624022" y="2492375"/>
            <a:ext cx="1418526" cy="907294"/>
          </a:xfrm>
          <a:prstGeom prst="bentConnector2">
            <a:avLst/>
          </a:prstGeom>
          <a:noFill/>
          <a:ln w="15875">
            <a:solidFill>
              <a:srgbClr val="FF99CC"/>
            </a:solidFill>
            <a:prstDash val="dash"/>
            <a:miter lim="800000"/>
            <a:headEnd type="triangle" w="med" len="med"/>
            <a:tailEnd type="triangle" w="med" len="med"/>
          </a:ln>
          <a:extLst>
            <a:ext uri="{909E8E84-426E-40DD-AFC4-6F175D3DCCD1}">
              <a14:hiddenFill xmlns:a14="http://schemas.microsoft.com/office/drawing/2010/main">
                <a:noFill/>
              </a14:hiddenFill>
            </a:ext>
          </a:extLst>
        </p:spPr>
      </p:cxnSp>
      <p:sp>
        <p:nvSpPr>
          <p:cNvPr id="110" name="Text Box 38"/>
          <p:cNvSpPr txBox="1">
            <a:spLocks noChangeArrowheads="1"/>
          </p:cNvSpPr>
          <p:nvPr/>
        </p:nvSpPr>
        <p:spPr bwMode="auto">
          <a:xfrm>
            <a:off x="3164228" y="2942686"/>
            <a:ext cx="47676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dirty="0"/>
              <a:t>rejets</a:t>
            </a:r>
          </a:p>
        </p:txBody>
      </p:sp>
      <p:sp>
        <p:nvSpPr>
          <p:cNvPr id="111" name="Text Box 38"/>
          <p:cNvSpPr txBox="1">
            <a:spLocks noChangeArrowheads="1"/>
          </p:cNvSpPr>
          <p:nvPr/>
        </p:nvSpPr>
        <p:spPr bwMode="auto">
          <a:xfrm>
            <a:off x="4248843" y="2121960"/>
            <a:ext cx="51576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a:t>rejets</a:t>
            </a:r>
          </a:p>
        </p:txBody>
      </p:sp>
      <p:sp>
        <p:nvSpPr>
          <p:cNvPr id="112" name="Text Box 38"/>
          <p:cNvSpPr txBox="1">
            <a:spLocks noChangeArrowheads="1"/>
          </p:cNvSpPr>
          <p:nvPr/>
        </p:nvSpPr>
        <p:spPr bwMode="auto">
          <a:xfrm>
            <a:off x="5123425" y="1841544"/>
            <a:ext cx="6143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900" dirty="0"/>
              <a:t>rejets</a:t>
            </a:r>
          </a:p>
        </p:txBody>
      </p:sp>
      <p:cxnSp>
        <p:nvCxnSpPr>
          <p:cNvPr id="113" name="AutoShape 12"/>
          <p:cNvCxnSpPr>
            <a:cxnSpLocks noChangeShapeType="1"/>
            <a:stCxn id="25" idx="1"/>
            <a:endCxn id="19" idx="1"/>
          </p:cNvCxnSpPr>
          <p:nvPr/>
        </p:nvCxnSpPr>
        <p:spPr bwMode="auto">
          <a:xfrm rot="16200000" flipV="1">
            <a:off x="2242092" y="2231746"/>
            <a:ext cx="1647335" cy="224933"/>
          </a:xfrm>
          <a:prstGeom prst="bentConnector4">
            <a:avLst>
              <a:gd name="adj1" fmla="val 40531"/>
              <a:gd name="adj2" fmla="val 188562"/>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sp>
        <p:nvSpPr>
          <p:cNvPr id="115" name="Text Box 92"/>
          <p:cNvSpPr txBox="1">
            <a:spLocks noChangeArrowheads="1"/>
          </p:cNvSpPr>
          <p:nvPr/>
        </p:nvSpPr>
        <p:spPr bwMode="auto">
          <a:xfrm>
            <a:off x="326798" y="1550716"/>
            <a:ext cx="10086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dirty="0"/>
              <a:t>Domaine OPC</a:t>
            </a:r>
          </a:p>
        </p:txBody>
      </p:sp>
      <p:cxnSp>
        <p:nvCxnSpPr>
          <p:cNvPr id="116" name="Connecteur droit avec flèche 153"/>
          <p:cNvCxnSpPr>
            <a:cxnSpLocks noChangeShapeType="1"/>
          </p:cNvCxnSpPr>
          <p:nvPr/>
        </p:nvCxnSpPr>
        <p:spPr bwMode="auto">
          <a:xfrm>
            <a:off x="86189" y="1673826"/>
            <a:ext cx="232059" cy="0"/>
          </a:xfrm>
          <a:prstGeom prst="straightConnector1">
            <a:avLst/>
          </a:prstGeom>
          <a:noFill/>
          <a:ln w="38100">
            <a:solidFill>
              <a:srgbClr val="FCD8A2"/>
            </a:solidFill>
            <a:miter lim="800000"/>
            <a:headEnd/>
            <a:tailEnd type="none" w="med" len="med"/>
          </a:ln>
          <a:effectLst>
            <a:outerShdw blurRad="50800" dist="38100" dir="2700000" algn="tl" rotWithShape="0">
              <a:prstClr val="black">
                <a:alpha val="40000"/>
              </a:prstClr>
            </a:outerShdw>
          </a:effectLst>
          <a:extLst>
            <a:ext uri="{909E8E84-426E-40DD-AFC4-6F175D3DCCD1}">
              <a14:hiddenFill xmlns:a14="http://schemas.microsoft.com/office/drawing/2010/main">
                <a:noFill/>
              </a14:hiddenFill>
            </a:ext>
          </a:extLst>
        </p:spPr>
      </p:cxnSp>
      <p:cxnSp>
        <p:nvCxnSpPr>
          <p:cNvPr id="195" name="Connecteur droit avec flèche 194"/>
          <p:cNvCxnSpPr>
            <a:stCxn id="12" idx="3"/>
            <a:endCxn id="14" idx="1"/>
          </p:cNvCxnSpPr>
          <p:nvPr/>
        </p:nvCxnSpPr>
        <p:spPr>
          <a:xfrm>
            <a:off x="6980426" y="2052520"/>
            <a:ext cx="398702" cy="394373"/>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20" name="AutoShape 12"/>
          <p:cNvCxnSpPr>
            <a:cxnSpLocks noChangeShapeType="1"/>
            <a:stCxn id="25" idx="0"/>
            <a:endCxn id="82" idx="3"/>
          </p:cNvCxnSpPr>
          <p:nvPr/>
        </p:nvCxnSpPr>
        <p:spPr bwMode="auto">
          <a:xfrm rot="16200000" flipV="1">
            <a:off x="1666532" y="1772082"/>
            <a:ext cx="1567518" cy="1455868"/>
          </a:xfrm>
          <a:prstGeom prst="bentConnector3">
            <a:avLst>
              <a:gd name="adj1" fmla="val 50000"/>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cxnSp>
        <p:nvCxnSpPr>
          <p:cNvPr id="221" name="AutoShape 12"/>
          <p:cNvCxnSpPr>
            <a:cxnSpLocks noChangeShapeType="1"/>
            <a:stCxn id="25" idx="1"/>
            <a:endCxn id="51" idx="3"/>
          </p:cNvCxnSpPr>
          <p:nvPr/>
        </p:nvCxnSpPr>
        <p:spPr bwMode="auto">
          <a:xfrm rot="16200000" flipV="1">
            <a:off x="1997711" y="1987365"/>
            <a:ext cx="1448121" cy="912909"/>
          </a:xfrm>
          <a:prstGeom prst="bentConnector3">
            <a:avLst>
              <a:gd name="adj1" fmla="val 46012"/>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cxnSp>
        <p:nvCxnSpPr>
          <p:cNvPr id="227" name="Connecteur droit avec flèche 226"/>
          <p:cNvCxnSpPr>
            <a:stCxn id="27" idx="4"/>
            <a:endCxn id="90" idx="2"/>
          </p:cNvCxnSpPr>
          <p:nvPr/>
        </p:nvCxnSpPr>
        <p:spPr>
          <a:xfrm flipV="1">
            <a:off x="2618736" y="5128812"/>
            <a:ext cx="339644" cy="1438"/>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229" name="AutoShape 77"/>
          <p:cNvSpPr>
            <a:spLocks noChangeArrowheads="1"/>
          </p:cNvSpPr>
          <p:nvPr/>
        </p:nvSpPr>
        <p:spPr bwMode="auto">
          <a:xfrm>
            <a:off x="7734169" y="3252709"/>
            <a:ext cx="907707" cy="521829"/>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1200" b="1" dirty="0">
                <a:latin typeface="Arial" panose="020B0604020202020204" pitchFamily="34" charset="0"/>
              </a:rPr>
              <a:t>RNIAM</a:t>
            </a:r>
          </a:p>
        </p:txBody>
      </p:sp>
      <p:cxnSp>
        <p:nvCxnSpPr>
          <p:cNvPr id="230" name="AutoShape 108"/>
          <p:cNvCxnSpPr>
            <a:cxnSpLocks noChangeShapeType="1"/>
            <a:stCxn id="30" idx="3"/>
            <a:endCxn id="229" idx="2"/>
          </p:cNvCxnSpPr>
          <p:nvPr/>
        </p:nvCxnSpPr>
        <p:spPr bwMode="auto">
          <a:xfrm flipV="1">
            <a:off x="6820947" y="3513624"/>
            <a:ext cx="913222" cy="356668"/>
          </a:xfrm>
          <a:prstGeom prst="bentConnector3">
            <a:avLst>
              <a:gd name="adj1" fmla="val 50000"/>
            </a:avLst>
          </a:prstGeom>
          <a:noFill/>
          <a:ln w="38100">
            <a:solidFill>
              <a:srgbClr val="FF0066"/>
            </a:solidFill>
            <a:miter lim="800000"/>
            <a:headEnd/>
            <a:tailEnd type="triangle" w="med" len="med"/>
          </a:ln>
          <a:extLst>
            <a:ext uri="{909E8E84-426E-40DD-AFC4-6F175D3DCCD1}">
              <a14:hiddenFill xmlns:a14="http://schemas.microsoft.com/office/drawing/2010/main">
                <a:noFill/>
              </a14:hiddenFill>
            </a:ext>
          </a:extLst>
        </p:spPr>
      </p:cxnSp>
      <p:cxnSp>
        <p:nvCxnSpPr>
          <p:cNvPr id="234" name="AutoShape 38"/>
          <p:cNvCxnSpPr>
            <a:cxnSpLocks noChangeShapeType="1"/>
            <a:stCxn id="229" idx="3"/>
            <a:endCxn id="38" idx="2"/>
          </p:cNvCxnSpPr>
          <p:nvPr/>
        </p:nvCxnSpPr>
        <p:spPr bwMode="auto">
          <a:xfrm rot="16200000" flipH="1">
            <a:off x="8180712" y="3781848"/>
            <a:ext cx="607401" cy="592779"/>
          </a:xfrm>
          <a:prstGeom prst="bentConnector4">
            <a:avLst>
              <a:gd name="adj1" fmla="val 13781"/>
              <a:gd name="adj2" fmla="val 61436"/>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cxnSp>
      <p:sp>
        <p:nvSpPr>
          <p:cNvPr id="270" name="AutoShape 7"/>
          <p:cNvSpPr>
            <a:spLocks noChangeArrowheads="1"/>
          </p:cNvSpPr>
          <p:nvPr/>
        </p:nvSpPr>
        <p:spPr bwMode="auto">
          <a:xfrm>
            <a:off x="4007250" y="5611273"/>
            <a:ext cx="609460" cy="387164"/>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CEAM</a:t>
            </a:r>
          </a:p>
        </p:txBody>
      </p:sp>
      <p:cxnSp>
        <p:nvCxnSpPr>
          <p:cNvPr id="286" name="AutoShape 20"/>
          <p:cNvCxnSpPr>
            <a:cxnSpLocks noChangeShapeType="1"/>
            <a:stCxn id="32" idx="0"/>
            <a:endCxn id="27" idx="3"/>
          </p:cNvCxnSpPr>
          <p:nvPr/>
        </p:nvCxnSpPr>
        <p:spPr bwMode="auto">
          <a:xfrm rot="16200000" flipV="1">
            <a:off x="2351144" y="5249944"/>
            <a:ext cx="302565" cy="433020"/>
          </a:xfrm>
          <a:prstGeom prst="bentConnector3">
            <a:avLst>
              <a:gd name="adj1" fmla="val 50000"/>
            </a:avLst>
          </a:prstGeom>
          <a:noFill/>
          <a:ln w="9525">
            <a:solidFill>
              <a:schemeClr val="tx1"/>
            </a:solidFill>
            <a:miter lim="800000"/>
            <a:headEnd type="triangle" w="med" len="med"/>
            <a:tailEnd/>
          </a:ln>
          <a:extLst>
            <a:ext uri="{909E8E84-426E-40DD-AFC4-6F175D3DCCD1}">
              <a14:hiddenFill xmlns:a14="http://schemas.microsoft.com/office/drawing/2010/main">
                <a:noFill/>
              </a14:hiddenFill>
            </a:ext>
          </a:extLst>
        </p:spPr>
      </p:cxnSp>
      <p:sp>
        <p:nvSpPr>
          <p:cNvPr id="304" name="AutoShape 19"/>
          <p:cNvSpPr>
            <a:spLocks noChangeArrowheads="1"/>
          </p:cNvSpPr>
          <p:nvPr/>
        </p:nvSpPr>
        <p:spPr bwMode="auto">
          <a:xfrm>
            <a:off x="1554141" y="5970983"/>
            <a:ext cx="1044388" cy="270744"/>
          </a:xfrm>
          <a:prstGeom prst="roundRect">
            <a:avLst>
              <a:gd name="adj" fmla="val 16667"/>
            </a:avLst>
          </a:prstGeom>
          <a:solidFill>
            <a:srgbClr val="FF99CC"/>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Chaines avales</a:t>
            </a:r>
          </a:p>
        </p:txBody>
      </p:sp>
      <p:cxnSp>
        <p:nvCxnSpPr>
          <p:cNvPr id="311" name="AutoShape 20"/>
          <p:cNvCxnSpPr>
            <a:cxnSpLocks noChangeShapeType="1"/>
            <a:stCxn id="304" idx="3"/>
            <a:endCxn id="32" idx="2"/>
          </p:cNvCxnSpPr>
          <p:nvPr/>
        </p:nvCxnSpPr>
        <p:spPr bwMode="auto">
          <a:xfrm flipV="1">
            <a:off x="2598529" y="5888480"/>
            <a:ext cx="120407" cy="217875"/>
          </a:xfrm>
          <a:prstGeom prst="bentConnector2">
            <a:avLst/>
          </a:prstGeom>
          <a:noFill/>
          <a:ln w="9525">
            <a:solidFill>
              <a:schemeClr val="tx1"/>
            </a:solidFill>
            <a:miter lim="800000"/>
            <a:headEnd type="triangle" w="med" len="med"/>
            <a:tailEnd/>
          </a:ln>
          <a:extLst>
            <a:ext uri="{909E8E84-426E-40DD-AFC4-6F175D3DCCD1}">
              <a14:hiddenFill xmlns:a14="http://schemas.microsoft.com/office/drawing/2010/main">
                <a:noFill/>
              </a14:hiddenFill>
            </a:ext>
          </a:extLst>
        </p:spPr>
      </p:cxnSp>
      <p:cxnSp>
        <p:nvCxnSpPr>
          <p:cNvPr id="314" name="AutoShape 20"/>
          <p:cNvCxnSpPr>
            <a:cxnSpLocks noChangeShapeType="1"/>
            <a:stCxn id="304" idx="1"/>
            <a:endCxn id="74" idx="4"/>
          </p:cNvCxnSpPr>
          <p:nvPr/>
        </p:nvCxnSpPr>
        <p:spPr bwMode="auto">
          <a:xfrm rot="10800000">
            <a:off x="1029333" y="5685621"/>
            <a:ext cx="524809" cy="420735"/>
          </a:xfrm>
          <a:prstGeom prst="bentConnector3">
            <a:avLst>
              <a:gd name="adj1" fmla="val 50000"/>
            </a:avLst>
          </a:prstGeom>
          <a:noFill/>
          <a:ln w="9525">
            <a:solidFill>
              <a:schemeClr val="tx1"/>
            </a:solidFill>
            <a:miter lim="800000"/>
            <a:headEnd type="triangle" w="med" len="med"/>
            <a:tailEnd/>
          </a:ln>
          <a:extLst>
            <a:ext uri="{909E8E84-426E-40DD-AFC4-6F175D3DCCD1}">
              <a14:hiddenFill xmlns:a14="http://schemas.microsoft.com/office/drawing/2010/main">
                <a:noFill/>
              </a14:hiddenFill>
            </a:ext>
          </a:extLst>
        </p:spPr>
      </p:cxnSp>
      <p:cxnSp>
        <p:nvCxnSpPr>
          <p:cNvPr id="320" name="Connecteur : en angle 319"/>
          <p:cNvCxnSpPr>
            <a:stCxn id="28" idx="4"/>
            <a:endCxn id="41" idx="0"/>
          </p:cNvCxnSpPr>
          <p:nvPr/>
        </p:nvCxnSpPr>
        <p:spPr>
          <a:xfrm>
            <a:off x="4602120" y="5458873"/>
            <a:ext cx="497291" cy="647483"/>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341" name="AutoShape 77"/>
          <p:cNvSpPr>
            <a:spLocks noChangeArrowheads="1"/>
          </p:cNvSpPr>
          <p:nvPr/>
        </p:nvSpPr>
        <p:spPr bwMode="auto">
          <a:xfrm>
            <a:off x="6998896" y="4176660"/>
            <a:ext cx="907707" cy="521829"/>
          </a:xfrm>
          <a:prstGeom prst="can">
            <a:avLst>
              <a:gd name="adj" fmla="val 25000"/>
            </a:avLst>
          </a:prstGeom>
          <a:solidFill>
            <a:schemeClr val="accent6">
              <a:lumMod val="90000"/>
            </a:schemeClr>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fr-FR" altLang="fr-FR" sz="900" b="1" dirty="0"/>
              <a:t>GAIAC</a:t>
            </a:r>
          </a:p>
        </p:txBody>
      </p:sp>
      <p:cxnSp>
        <p:nvCxnSpPr>
          <p:cNvPr id="342" name="AutoShape 108"/>
          <p:cNvCxnSpPr>
            <a:cxnSpLocks noChangeShapeType="1"/>
            <a:stCxn id="30" idx="2"/>
            <a:endCxn id="341" idx="2"/>
          </p:cNvCxnSpPr>
          <p:nvPr/>
        </p:nvCxnSpPr>
        <p:spPr bwMode="auto">
          <a:xfrm rot="16200000" flipH="1">
            <a:off x="6133890" y="3572568"/>
            <a:ext cx="413395" cy="1316617"/>
          </a:xfrm>
          <a:prstGeom prst="bentConnector2">
            <a:avLst/>
          </a:prstGeom>
          <a:noFill/>
          <a:ln w="38100">
            <a:solidFill>
              <a:srgbClr val="FF0066"/>
            </a:solidFill>
            <a:miter lim="800000"/>
            <a:headEnd/>
            <a:tailEnd type="triangle" w="med" len="med"/>
          </a:ln>
          <a:extLst>
            <a:ext uri="{909E8E84-426E-40DD-AFC4-6F175D3DCCD1}">
              <a14:hiddenFill xmlns:a14="http://schemas.microsoft.com/office/drawing/2010/main">
                <a:noFill/>
              </a14:hiddenFill>
            </a:ext>
          </a:extLst>
        </p:spPr>
      </p:cxnSp>
      <p:cxnSp>
        <p:nvCxnSpPr>
          <p:cNvPr id="366" name="AutoShape 108"/>
          <p:cNvCxnSpPr>
            <a:cxnSpLocks noChangeShapeType="1"/>
            <a:endCxn id="356" idx="0"/>
          </p:cNvCxnSpPr>
          <p:nvPr/>
        </p:nvCxnSpPr>
        <p:spPr bwMode="auto">
          <a:xfrm>
            <a:off x="6811411" y="3966396"/>
            <a:ext cx="1486479" cy="1066355"/>
          </a:xfrm>
          <a:prstGeom prst="bentConnector2">
            <a:avLst/>
          </a:prstGeom>
          <a:noFill/>
          <a:ln w="38100">
            <a:solidFill>
              <a:srgbClr val="FF0066"/>
            </a:solidFill>
            <a:miter lim="800000"/>
            <a:headEnd/>
            <a:tailEnd type="triangle" w="med" len="med"/>
          </a:ln>
          <a:extLst>
            <a:ext uri="{909E8E84-426E-40DD-AFC4-6F175D3DCCD1}">
              <a14:hiddenFill xmlns:a14="http://schemas.microsoft.com/office/drawing/2010/main">
                <a:noFill/>
              </a14:hiddenFill>
            </a:ext>
          </a:extLst>
        </p:spPr>
      </p:cxnSp>
      <p:sp>
        <p:nvSpPr>
          <p:cNvPr id="408" name="Text Box 91"/>
          <p:cNvSpPr txBox="1">
            <a:spLocks noChangeArrowheads="1"/>
          </p:cNvSpPr>
          <p:nvPr/>
        </p:nvSpPr>
        <p:spPr bwMode="auto">
          <a:xfrm>
            <a:off x="314590" y="2165779"/>
            <a:ext cx="100860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fr-FR" altLang="fr-FR" sz="1000" dirty="0"/>
              <a:t>Domaine GRA</a:t>
            </a:r>
          </a:p>
        </p:txBody>
      </p:sp>
      <p:cxnSp>
        <p:nvCxnSpPr>
          <p:cNvPr id="409" name="Connecteur droit avec flèche 408"/>
          <p:cNvCxnSpPr>
            <a:cxnSpLocks noChangeShapeType="1"/>
          </p:cNvCxnSpPr>
          <p:nvPr/>
        </p:nvCxnSpPr>
        <p:spPr bwMode="auto">
          <a:xfrm>
            <a:off x="88999" y="2259012"/>
            <a:ext cx="232058" cy="0"/>
          </a:xfrm>
          <a:prstGeom prst="straightConnector1">
            <a:avLst/>
          </a:prstGeom>
          <a:ln>
            <a:solidFill>
              <a:srgbClr val="42A1F0"/>
            </a:solidFill>
            <a:headEnd/>
            <a:tailEnd type="none" w="med" len="med"/>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414" name="Espace réservé du pied de page 413"/>
          <p:cNvSpPr>
            <a:spLocks noGrp="1"/>
          </p:cNvSpPr>
          <p:nvPr>
            <p:ph type="ftr" sz="quarter" idx="11"/>
          </p:nvPr>
        </p:nvSpPr>
        <p:spPr/>
        <p:txBody>
          <a:bodyPr/>
          <a:lstStyle/>
          <a:p>
            <a:pPr>
              <a:defRPr/>
            </a:pPr>
            <a:r>
              <a:rPr lang="fr-FR"/>
              <a:t>Formation ORPER – Projet YSEOP</a:t>
            </a:r>
            <a:endParaRPr lang="fr-FR" dirty="0"/>
          </a:p>
        </p:txBody>
      </p:sp>
      <p:sp>
        <p:nvSpPr>
          <p:cNvPr id="117" name="AutoShape 50"/>
          <p:cNvSpPr>
            <a:spLocks noChangeArrowheads="1"/>
          </p:cNvSpPr>
          <p:nvPr/>
        </p:nvSpPr>
        <p:spPr bwMode="auto">
          <a:xfrm>
            <a:off x="580118" y="2701873"/>
            <a:ext cx="291175" cy="254713"/>
          </a:xfrm>
          <a:prstGeom prst="can">
            <a:avLst>
              <a:gd name="adj" fmla="val 25000"/>
            </a:avLst>
          </a:prstGeom>
          <a:solidFill>
            <a:srgbClr val="FCD8A2"/>
          </a:solidFill>
          <a:ln w="9525">
            <a:solidFill>
              <a:schemeClr val="tx1"/>
            </a:solidFill>
            <a:round/>
            <a:headEnd/>
            <a:tailEnd/>
          </a:ln>
        </p:spPr>
        <p:txBody>
          <a:bodyPr wrap="none" anchor="ctr"/>
          <a:lstStyle/>
          <a:p>
            <a:pPr algn="ctr"/>
            <a:r>
              <a:rPr lang="fr-FR" altLang="fr-FR" sz="900" b="1" dirty="0">
                <a:latin typeface="Arial" panose="020B0604020202020204" pitchFamily="34" charset="0"/>
              </a:rPr>
              <a:t>FMDT</a:t>
            </a:r>
          </a:p>
        </p:txBody>
      </p:sp>
      <p:cxnSp>
        <p:nvCxnSpPr>
          <p:cNvPr id="118" name="Connecteur en angle 195"/>
          <p:cNvCxnSpPr>
            <a:cxnSpLocks noChangeShapeType="1"/>
            <a:stCxn id="117" idx="1"/>
            <a:endCxn id="25" idx="2"/>
          </p:cNvCxnSpPr>
          <p:nvPr/>
        </p:nvCxnSpPr>
        <p:spPr bwMode="auto">
          <a:xfrm rot="16200000" flipH="1">
            <a:off x="1380169" y="2047410"/>
            <a:ext cx="697796" cy="2006722"/>
          </a:xfrm>
          <a:prstGeom prst="bentConnector4">
            <a:avLst>
              <a:gd name="adj1" fmla="val -14828"/>
              <a:gd name="adj2" fmla="val 65139"/>
            </a:avLst>
          </a:prstGeom>
          <a:noFill/>
          <a:ln w="38100">
            <a:solidFill>
              <a:srgbClr val="FCD8A2"/>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8880444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40</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r>
              <a:rPr lang="fr-FR" dirty="0"/>
              <a:t>Sélectionner le mode de recouvrement des cotisations :</a:t>
            </a:r>
          </a:p>
          <a:p>
            <a:endParaRPr lang="fr-FR" dirty="0"/>
          </a:p>
        </p:txBody>
      </p:sp>
      <p:pic>
        <p:nvPicPr>
          <p:cNvPr id="9" name="Image 8"/>
          <p:cNvPicPr>
            <a:picLocks noChangeAspect="1"/>
          </p:cNvPicPr>
          <p:nvPr/>
        </p:nvPicPr>
        <p:blipFill>
          <a:blip r:embed="rId2"/>
          <a:stretch>
            <a:fillRect/>
          </a:stretch>
        </p:blipFill>
        <p:spPr>
          <a:xfrm>
            <a:off x="1151171" y="1925598"/>
            <a:ext cx="7791855" cy="4310388"/>
          </a:xfrm>
          <a:prstGeom prst="rect">
            <a:avLst/>
          </a:prstGeom>
        </p:spPr>
      </p:pic>
      <p:pic>
        <p:nvPicPr>
          <p:cNvPr id="8" name="Image 7"/>
          <p:cNvPicPr>
            <a:picLocks noChangeAspect="1"/>
          </p:cNvPicPr>
          <p:nvPr/>
        </p:nvPicPr>
        <p:blipFill>
          <a:blip r:embed="rId3"/>
          <a:stretch>
            <a:fillRect/>
          </a:stretch>
        </p:blipFill>
        <p:spPr>
          <a:xfrm>
            <a:off x="55252" y="2511000"/>
            <a:ext cx="9144000" cy="1836000"/>
          </a:xfrm>
          <a:prstGeom prst="rect">
            <a:avLst/>
          </a:prstGeom>
        </p:spPr>
      </p:pic>
      <p:sp>
        <p:nvSpPr>
          <p:cNvPr id="10" name="Flèche : courbe vers la droite 9"/>
          <p:cNvSpPr/>
          <p:nvPr/>
        </p:nvSpPr>
        <p:spPr>
          <a:xfrm rot="20079067">
            <a:off x="214009" y="4435813"/>
            <a:ext cx="905741" cy="1050587"/>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8114506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41</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endParaRPr lang="fr-FR" dirty="0"/>
          </a:p>
        </p:txBody>
      </p:sp>
      <p:pic>
        <p:nvPicPr>
          <p:cNvPr id="7" name="Image 6"/>
          <p:cNvPicPr>
            <a:picLocks noChangeAspect="1"/>
          </p:cNvPicPr>
          <p:nvPr/>
        </p:nvPicPr>
        <p:blipFill>
          <a:blip r:embed="rId2"/>
          <a:stretch>
            <a:fillRect/>
          </a:stretch>
        </p:blipFill>
        <p:spPr>
          <a:xfrm>
            <a:off x="175097" y="1265523"/>
            <a:ext cx="6607513" cy="4321895"/>
          </a:xfrm>
          <a:prstGeom prst="rect">
            <a:avLst/>
          </a:prstGeom>
        </p:spPr>
      </p:pic>
      <p:pic>
        <p:nvPicPr>
          <p:cNvPr id="11" name="Image 10"/>
          <p:cNvPicPr>
            <a:picLocks noChangeAspect="1"/>
          </p:cNvPicPr>
          <p:nvPr/>
        </p:nvPicPr>
        <p:blipFill>
          <a:blip r:embed="rId3"/>
          <a:stretch>
            <a:fillRect/>
          </a:stretch>
        </p:blipFill>
        <p:spPr>
          <a:xfrm flipV="1">
            <a:off x="2105368" y="5831372"/>
            <a:ext cx="6988372" cy="461133"/>
          </a:xfrm>
          <a:prstGeom prst="rect">
            <a:avLst/>
          </a:prstGeom>
        </p:spPr>
      </p:pic>
      <p:sp>
        <p:nvSpPr>
          <p:cNvPr id="12" name="Flèche : droite 11"/>
          <p:cNvSpPr/>
          <p:nvPr/>
        </p:nvSpPr>
        <p:spPr>
          <a:xfrm rot="1004687">
            <a:off x="7165558" y="5455773"/>
            <a:ext cx="1235412" cy="32476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3" name="ZoneTexte 12"/>
          <p:cNvSpPr txBox="1"/>
          <p:nvPr/>
        </p:nvSpPr>
        <p:spPr>
          <a:xfrm>
            <a:off x="6978316" y="2098146"/>
            <a:ext cx="1990587" cy="2862322"/>
          </a:xfrm>
          <a:prstGeom prst="rect">
            <a:avLst/>
          </a:prstGeom>
          <a:noFill/>
        </p:spPr>
        <p:txBody>
          <a:bodyPr wrap="square" rtlCol="0">
            <a:spAutoFit/>
          </a:bodyPr>
          <a:lstStyle/>
          <a:p>
            <a:r>
              <a:rPr lang="fr-FR" b="1" dirty="0"/>
              <a:t>Principe général :</a:t>
            </a:r>
          </a:p>
          <a:p>
            <a:r>
              <a:rPr lang="fr-FR" dirty="0"/>
              <a:t>La validation d’une saisie se termine par l’activation des données (parfois plusieurs activations…), bouton « activer » en bas à droite de l’écran.</a:t>
            </a:r>
          </a:p>
        </p:txBody>
      </p:sp>
      <p:pic>
        <p:nvPicPr>
          <p:cNvPr id="14" name="Picture 4" descr="http://apprendre.tv5monde.com/sites/apprendre.tv5monde.com/files/styles/asset_image_full/public/assets/images/picto_astuces_ampou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8264" y="1593027"/>
            <a:ext cx="566897" cy="566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81620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42</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endParaRPr lang="fr-FR" dirty="0"/>
          </a:p>
        </p:txBody>
      </p:sp>
      <p:pic>
        <p:nvPicPr>
          <p:cNvPr id="7" name="Image 6"/>
          <p:cNvPicPr>
            <a:picLocks noChangeAspect="1"/>
          </p:cNvPicPr>
          <p:nvPr/>
        </p:nvPicPr>
        <p:blipFill>
          <a:blip r:embed="rId2"/>
          <a:stretch>
            <a:fillRect/>
          </a:stretch>
        </p:blipFill>
        <p:spPr>
          <a:xfrm>
            <a:off x="175097" y="1265523"/>
            <a:ext cx="6607513" cy="4321895"/>
          </a:xfrm>
          <a:prstGeom prst="rect">
            <a:avLst/>
          </a:prstGeom>
        </p:spPr>
      </p:pic>
      <p:pic>
        <p:nvPicPr>
          <p:cNvPr id="11" name="Image 10"/>
          <p:cNvPicPr>
            <a:picLocks noChangeAspect="1"/>
          </p:cNvPicPr>
          <p:nvPr/>
        </p:nvPicPr>
        <p:blipFill>
          <a:blip r:embed="rId3"/>
          <a:stretch>
            <a:fillRect/>
          </a:stretch>
        </p:blipFill>
        <p:spPr>
          <a:xfrm flipV="1">
            <a:off x="2105368" y="5831372"/>
            <a:ext cx="6988372" cy="461133"/>
          </a:xfrm>
          <a:prstGeom prst="rect">
            <a:avLst/>
          </a:prstGeom>
        </p:spPr>
      </p:pic>
      <p:sp>
        <p:nvSpPr>
          <p:cNvPr id="12" name="Flèche : droite 11"/>
          <p:cNvSpPr/>
          <p:nvPr/>
        </p:nvSpPr>
        <p:spPr>
          <a:xfrm rot="1004687">
            <a:off x="7165558" y="5455773"/>
            <a:ext cx="1235412" cy="32476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3" name="ZoneTexte 12"/>
          <p:cNvSpPr txBox="1"/>
          <p:nvPr/>
        </p:nvSpPr>
        <p:spPr>
          <a:xfrm>
            <a:off x="6978316" y="2098146"/>
            <a:ext cx="1990587" cy="2862322"/>
          </a:xfrm>
          <a:prstGeom prst="rect">
            <a:avLst/>
          </a:prstGeom>
          <a:noFill/>
        </p:spPr>
        <p:txBody>
          <a:bodyPr wrap="square" rtlCol="0">
            <a:spAutoFit/>
          </a:bodyPr>
          <a:lstStyle/>
          <a:p>
            <a:r>
              <a:rPr lang="fr-FR" b="1" dirty="0"/>
              <a:t>Principe général :</a:t>
            </a:r>
          </a:p>
          <a:p>
            <a:r>
              <a:rPr lang="fr-FR" dirty="0"/>
              <a:t>La validation d’une saisie se termine par l’activation des données (parfois plusieurs activations…), bouton « activer » en bas à droite de l’écran.</a:t>
            </a:r>
          </a:p>
        </p:txBody>
      </p:sp>
      <p:pic>
        <p:nvPicPr>
          <p:cNvPr id="14" name="Picture 4" descr="http://apprendre.tv5monde.com/sites/apprendre.tv5monde.com/files/styles/asset_image_full/public/assets/images/picto_astuces_ampou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8264" y="1593027"/>
            <a:ext cx="566897" cy="5668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8412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43</a:t>
            </a:fld>
            <a:endParaRPr lang="fr-FR" dirty="0"/>
          </a:p>
        </p:txBody>
      </p:sp>
      <p:sp>
        <p:nvSpPr>
          <p:cNvPr id="6" name="Titre 5"/>
          <p:cNvSpPr>
            <a:spLocks noGrp="1"/>
          </p:cNvSpPr>
          <p:nvPr>
            <p:ph type="title"/>
          </p:nvPr>
        </p:nvSpPr>
        <p:spPr/>
        <p:txBody>
          <a:bodyPr/>
          <a:lstStyle/>
          <a:p>
            <a:r>
              <a:rPr lang="fr-FR" dirty="0"/>
              <a:t>Connexion et principes de base : la donnée « Usage cotisation »</a:t>
            </a:r>
          </a:p>
        </p:txBody>
      </p:sp>
      <p:sp>
        <p:nvSpPr>
          <p:cNvPr id="2" name="Espace réservé du contenu 1"/>
          <p:cNvSpPr>
            <a:spLocks noGrp="1"/>
          </p:cNvSpPr>
          <p:nvPr>
            <p:ph idx="1"/>
          </p:nvPr>
        </p:nvSpPr>
        <p:spPr/>
        <p:txBody>
          <a:bodyPr/>
          <a:lstStyle/>
          <a:p>
            <a:endParaRPr lang="fr-FR" dirty="0"/>
          </a:p>
        </p:txBody>
      </p:sp>
      <p:pic>
        <p:nvPicPr>
          <p:cNvPr id="8" name="Image 7"/>
          <p:cNvPicPr>
            <a:picLocks noChangeAspect="1"/>
          </p:cNvPicPr>
          <p:nvPr/>
        </p:nvPicPr>
        <p:blipFill>
          <a:blip r:embed="rId2"/>
          <a:stretch>
            <a:fillRect/>
          </a:stretch>
        </p:blipFill>
        <p:spPr>
          <a:xfrm>
            <a:off x="0" y="1285795"/>
            <a:ext cx="7390589" cy="4950191"/>
          </a:xfrm>
          <a:prstGeom prst="rect">
            <a:avLst/>
          </a:prstGeom>
        </p:spPr>
      </p:pic>
      <p:sp>
        <p:nvSpPr>
          <p:cNvPr id="9" name="ZoneTexte 8"/>
          <p:cNvSpPr txBox="1"/>
          <p:nvPr/>
        </p:nvSpPr>
        <p:spPr>
          <a:xfrm>
            <a:off x="7442581" y="2120630"/>
            <a:ext cx="1701419" cy="2031325"/>
          </a:xfrm>
          <a:prstGeom prst="rect">
            <a:avLst/>
          </a:prstGeom>
          <a:noFill/>
        </p:spPr>
        <p:txBody>
          <a:bodyPr wrap="square" rtlCol="0">
            <a:spAutoFit/>
          </a:bodyPr>
          <a:lstStyle/>
          <a:p>
            <a:r>
              <a:rPr lang="fr-FR" dirty="0"/>
              <a:t>On retrouve le mandat SEPA créé précédemment et le second bouton « Activer »…</a:t>
            </a:r>
          </a:p>
        </p:txBody>
      </p:sp>
    </p:spTree>
    <p:extLst>
      <p:ext uri="{BB962C8B-B14F-4D97-AF65-F5344CB8AC3E}">
        <p14:creationId xmlns:p14="http://schemas.microsoft.com/office/powerpoint/2010/main" val="1658958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Régime Alsace Moselle</a:t>
            </a:r>
          </a:p>
        </p:txBody>
      </p:sp>
      <p:sp>
        <p:nvSpPr>
          <p:cNvPr id="8" name="Espace réservé du texte 7"/>
          <p:cNvSpPr>
            <a:spLocks noGrp="1"/>
          </p:cNvSpPr>
          <p:nvPr>
            <p:ph type="body" idx="1"/>
          </p:nvPr>
        </p:nvSpPr>
        <p:spPr/>
        <p:txBody>
          <a:bodyPr/>
          <a:lstStyle/>
          <a:p>
            <a:r>
              <a:rPr lang="fr-FR" dirty="0"/>
              <a:t>Charlie va travailler dans le 67</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44</a:t>
            </a:fld>
            <a:endParaRPr lang="fr-FR" dirty="0"/>
          </a:p>
        </p:txBody>
      </p:sp>
      <p:pic>
        <p:nvPicPr>
          <p:cNvPr id="10" name="Picture 2" descr="https://i.skyrock.net/5252/79895252/pics/3243676442_1_3_FMyxPT1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506" y="3013341"/>
            <a:ext cx="1636614" cy="2930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32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45</a:t>
            </a:fld>
            <a:endParaRPr lang="fr-FR" dirty="0"/>
          </a:p>
        </p:txBody>
      </p:sp>
      <p:sp>
        <p:nvSpPr>
          <p:cNvPr id="7" name="Titre 6"/>
          <p:cNvSpPr>
            <a:spLocks noGrp="1"/>
          </p:cNvSpPr>
          <p:nvPr>
            <p:ph type="title"/>
          </p:nvPr>
        </p:nvSpPr>
        <p:spPr/>
        <p:txBody>
          <a:bodyPr/>
          <a:lstStyle/>
          <a:p>
            <a:r>
              <a:rPr lang="fr-FR" dirty="0"/>
              <a:t>Régime Alsace Moselle</a:t>
            </a:r>
          </a:p>
        </p:txBody>
      </p:sp>
      <p:sp>
        <p:nvSpPr>
          <p:cNvPr id="10" name="ZoneTexte 9"/>
          <p:cNvSpPr txBox="1"/>
          <p:nvPr/>
        </p:nvSpPr>
        <p:spPr>
          <a:xfrm>
            <a:off x="6805061" y="1963554"/>
            <a:ext cx="1992430" cy="3139321"/>
          </a:xfrm>
          <a:prstGeom prst="rect">
            <a:avLst/>
          </a:prstGeom>
          <a:noFill/>
        </p:spPr>
        <p:txBody>
          <a:bodyPr wrap="square" rtlCol="0">
            <a:spAutoFit/>
          </a:bodyPr>
          <a:lstStyle/>
          <a:p>
            <a:r>
              <a:rPr lang="fr-FR" dirty="0"/>
              <a:t>L’information est saisissable dans les « Données SS » du dossier. </a:t>
            </a:r>
          </a:p>
          <a:p>
            <a:r>
              <a:rPr lang="fr-FR" dirty="0"/>
              <a:t>Si la personne est gérée RO, c’est </a:t>
            </a:r>
            <a:r>
              <a:rPr lang="fr-FR" b="1" dirty="0">
                <a:solidFill>
                  <a:srgbClr val="FF0000"/>
                </a:solidFill>
              </a:rPr>
              <a:t>toujours</a:t>
            </a:r>
            <a:r>
              <a:rPr lang="fr-FR" dirty="0"/>
              <a:t> sur le dossier RO qu’il faut modifier les éléments liés aux droits RO.</a:t>
            </a:r>
          </a:p>
        </p:txBody>
      </p:sp>
      <p:sp>
        <p:nvSpPr>
          <p:cNvPr id="11" name="Espace réservé du contenu 10"/>
          <p:cNvSpPr>
            <a:spLocks noGrp="1"/>
          </p:cNvSpPr>
          <p:nvPr>
            <p:ph idx="1"/>
          </p:nvPr>
        </p:nvSpPr>
        <p:spPr/>
        <p:txBody>
          <a:bodyPr/>
          <a:lstStyle/>
          <a:p>
            <a:endParaRPr lang="fr-FR"/>
          </a:p>
        </p:txBody>
      </p:sp>
      <p:pic>
        <p:nvPicPr>
          <p:cNvPr id="12" name="Image 11"/>
          <p:cNvPicPr>
            <a:picLocks noChangeAspect="1"/>
          </p:cNvPicPr>
          <p:nvPr/>
        </p:nvPicPr>
        <p:blipFill>
          <a:blip r:embed="rId2"/>
          <a:stretch>
            <a:fillRect/>
          </a:stretch>
        </p:blipFill>
        <p:spPr>
          <a:xfrm>
            <a:off x="154037" y="1243050"/>
            <a:ext cx="6540333" cy="4992936"/>
          </a:xfrm>
          <a:prstGeom prst="rect">
            <a:avLst/>
          </a:prstGeom>
        </p:spPr>
      </p:pic>
    </p:spTree>
    <p:extLst>
      <p:ext uri="{BB962C8B-B14F-4D97-AF65-F5344CB8AC3E}">
        <p14:creationId xmlns:p14="http://schemas.microsoft.com/office/powerpoint/2010/main" val="850583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Déclaration d’un décès</a:t>
            </a:r>
          </a:p>
        </p:txBody>
      </p:sp>
      <p:sp>
        <p:nvSpPr>
          <p:cNvPr id="8" name="Espace réservé du texte 7"/>
          <p:cNvSpPr>
            <a:spLocks noGrp="1"/>
          </p:cNvSpPr>
          <p:nvPr>
            <p:ph type="body" idx="1"/>
          </p:nvPr>
        </p:nvSpPr>
        <p:spPr/>
        <p:txBody>
          <a:bodyPr/>
          <a:lstStyle/>
          <a:p>
            <a:endParaRPr lang="fr-FR" dirty="0"/>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46</a:t>
            </a:fld>
            <a:endParaRPr lang="fr-FR" dirty="0"/>
          </a:p>
        </p:txBody>
      </p:sp>
    </p:spTree>
    <p:extLst>
      <p:ext uri="{BB962C8B-B14F-4D97-AF65-F5344CB8AC3E}">
        <p14:creationId xmlns:p14="http://schemas.microsoft.com/office/powerpoint/2010/main" val="38995565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La saisie se fait sur l’écran « Identité »</a:t>
            </a: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47</a:t>
            </a:fld>
            <a:endParaRPr lang="fr-FR" dirty="0"/>
          </a:p>
        </p:txBody>
      </p:sp>
      <p:sp>
        <p:nvSpPr>
          <p:cNvPr id="7" name="Titre 6"/>
          <p:cNvSpPr>
            <a:spLocks noGrp="1"/>
          </p:cNvSpPr>
          <p:nvPr>
            <p:ph type="title"/>
          </p:nvPr>
        </p:nvSpPr>
        <p:spPr/>
        <p:txBody>
          <a:bodyPr/>
          <a:lstStyle/>
          <a:p>
            <a:r>
              <a:rPr lang="fr-FR" dirty="0"/>
              <a:t>Déclaration d’un décès</a:t>
            </a:r>
          </a:p>
        </p:txBody>
      </p:sp>
      <p:pic>
        <p:nvPicPr>
          <p:cNvPr id="9" name="Image 8"/>
          <p:cNvPicPr>
            <a:picLocks noChangeAspect="1"/>
          </p:cNvPicPr>
          <p:nvPr/>
        </p:nvPicPr>
        <p:blipFill>
          <a:blip r:embed="rId2"/>
          <a:stretch>
            <a:fillRect/>
          </a:stretch>
        </p:blipFill>
        <p:spPr>
          <a:xfrm>
            <a:off x="457200" y="2063326"/>
            <a:ext cx="8404698" cy="3932662"/>
          </a:xfrm>
          <a:prstGeom prst="rect">
            <a:avLst/>
          </a:prstGeom>
        </p:spPr>
      </p:pic>
    </p:spTree>
    <p:extLst>
      <p:ext uri="{BB962C8B-B14F-4D97-AF65-F5344CB8AC3E}">
        <p14:creationId xmlns:p14="http://schemas.microsoft.com/office/powerpoint/2010/main" val="7562974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La saisie se fait sur l’écran « Identité »</a:t>
            </a: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48</a:t>
            </a:fld>
            <a:endParaRPr lang="fr-FR" dirty="0"/>
          </a:p>
        </p:txBody>
      </p:sp>
      <p:sp>
        <p:nvSpPr>
          <p:cNvPr id="7" name="Titre 6"/>
          <p:cNvSpPr>
            <a:spLocks noGrp="1"/>
          </p:cNvSpPr>
          <p:nvPr>
            <p:ph type="title"/>
          </p:nvPr>
        </p:nvSpPr>
        <p:spPr/>
        <p:txBody>
          <a:bodyPr/>
          <a:lstStyle/>
          <a:p>
            <a:r>
              <a:rPr lang="fr-FR" dirty="0"/>
              <a:t>Déclaration d’un décès</a:t>
            </a:r>
          </a:p>
        </p:txBody>
      </p:sp>
      <p:pic>
        <p:nvPicPr>
          <p:cNvPr id="9" name="Image 8"/>
          <p:cNvPicPr>
            <a:picLocks noChangeAspect="1"/>
          </p:cNvPicPr>
          <p:nvPr/>
        </p:nvPicPr>
        <p:blipFill>
          <a:blip r:embed="rId2"/>
          <a:stretch>
            <a:fillRect/>
          </a:stretch>
        </p:blipFill>
        <p:spPr>
          <a:xfrm>
            <a:off x="457200" y="2063326"/>
            <a:ext cx="8404698" cy="3932662"/>
          </a:xfrm>
          <a:prstGeom prst="rect">
            <a:avLst/>
          </a:prstGeom>
        </p:spPr>
      </p:pic>
    </p:spTree>
    <p:extLst>
      <p:ext uri="{BB962C8B-B14F-4D97-AF65-F5344CB8AC3E}">
        <p14:creationId xmlns:p14="http://schemas.microsoft.com/office/powerpoint/2010/main" val="40613097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La date de déclaration correspond à la date à laquelle la mutuelle a pris connaissance du décès, avec la PJ « acte de décès » à créer via le bouton « Rattacher une PJ » :</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49</a:t>
            </a:fld>
            <a:endParaRPr lang="fr-FR" dirty="0"/>
          </a:p>
        </p:txBody>
      </p:sp>
      <p:sp>
        <p:nvSpPr>
          <p:cNvPr id="6" name="Titre 5"/>
          <p:cNvSpPr>
            <a:spLocks noGrp="1"/>
          </p:cNvSpPr>
          <p:nvPr>
            <p:ph type="title"/>
          </p:nvPr>
        </p:nvSpPr>
        <p:spPr/>
        <p:txBody>
          <a:bodyPr/>
          <a:lstStyle/>
          <a:p>
            <a:r>
              <a:rPr lang="fr-FR" dirty="0"/>
              <a:t>Déclaration d’un décès</a:t>
            </a:r>
          </a:p>
        </p:txBody>
      </p:sp>
      <p:pic>
        <p:nvPicPr>
          <p:cNvPr id="7" name="Image 6"/>
          <p:cNvPicPr>
            <a:picLocks noChangeAspect="1"/>
          </p:cNvPicPr>
          <p:nvPr/>
        </p:nvPicPr>
        <p:blipFill>
          <a:blip r:embed="rId2"/>
          <a:stretch>
            <a:fillRect/>
          </a:stretch>
        </p:blipFill>
        <p:spPr>
          <a:xfrm>
            <a:off x="731325" y="2532548"/>
            <a:ext cx="7665396" cy="3703438"/>
          </a:xfrm>
          <a:prstGeom prst="rect">
            <a:avLst/>
          </a:prstGeom>
        </p:spPr>
      </p:pic>
    </p:spTree>
    <p:extLst>
      <p:ext uri="{BB962C8B-B14F-4D97-AF65-F5344CB8AC3E}">
        <p14:creationId xmlns:p14="http://schemas.microsoft.com/office/powerpoint/2010/main" val="2118094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03"/>
          <p:cNvGraphicFramePr>
            <a:graphicFrameLocks noGrp="1"/>
          </p:cNvGraphicFramePr>
          <p:nvPr>
            <p:extLst>
              <p:ext uri="{D42A27DB-BD31-4B8C-83A1-F6EECF244321}">
                <p14:modId xmlns:p14="http://schemas.microsoft.com/office/powerpoint/2010/main" val="270157057"/>
              </p:ext>
            </p:extLst>
          </p:nvPr>
        </p:nvGraphicFramePr>
        <p:xfrm>
          <a:off x="755650" y="1380622"/>
          <a:ext cx="7488238" cy="4606560"/>
        </p:xfrm>
        <a:graphic>
          <a:graphicData uri="http://schemas.openxmlformats.org/drawingml/2006/table">
            <a:tbl>
              <a:tblPr/>
              <a:tblGrid>
                <a:gridCol w="1440086">
                  <a:extLst>
                    <a:ext uri="{9D8B030D-6E8A-4147-A177-3AD203B41FA5}">
                      <a16:colId xmlns:a16="http://schemas.microsoft.com/office/drawing/2014/main" val="20000"/>
                    </a:ext>
                  </a:extLst>
                </a:gridCol>
                <a:gridCol w="4319364">
                  <a:extLst>
                    <a:ext uri="{9D8B030D-6E8A-4147-A177-3AD203B41FA5}">
                      <a16:colId xmlns:a16="http://schemas.microsoft.com/office/drawing/2014/main" val="20001"/>
                    </a:ext>
                  </a:extLst>
                </a:gridCol>
                <a:gridCol w="1728788">
                  <a:extLst>
                    <a:ext uri="{9D8B030D-6E8A-4147-A177-3AD203B41FA5}">
                      <a16:colId xmlns:a16="http://schemas.microsoft.com/office/drawing/2014/main" val="20002"/>
                    </a:ext>
                  </a:extLst>
                </a:gridCol>
              </a:tblGrid>
              <a:tr h="287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200" b="0" i="0" u="none" strike="noStrike" cap="none" normalizeH="0" baseline="0" dirty="0">
                          <a:ln>
                            <a:noFill/>
                          </a:ln>
                          <a:solidFill>
                            <a:srgbClr val="FFFFFF"/>
                          </a:solidFill>
                          <a:effectLst/>
                          <a:latin typeface="Calibri" pitchFamily="34" charset="0"/>
                          <a:cs typeface="Arial" pitchFamily="34" charset="0"/>
                        </a:rPr>
                        <a:t>Acronymes</a:t>
                      </a:r>
                    </a:p>
                  </a:txBody>
                  <a:tcPr marL="90000" marR="90000" marT="46800" marB="46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ts val="0"/>
                        </a:spcBef>
                        <a:spcAft>
                          <a:spcPct val="0"/>
                        </a:spcAft>
                        <a:buClrTx/>
                        <a:buSzTx/>
                        <a:buFontTx/>
                        <a:buNone/>
                        <a:tabLst/>
                      </a:pPr>
                      <a:r>
                        <a:rPr kumimoji="0" lang="fr-FR" sz="1200" b="0" i="0" u="none" strike="noStrike" cap="none" normalizeH="0" baseline="0" dirty="0">
                          <a:ln>
                            <a:noFill/>
                          </a:ln>
                          <a:solidFill>
                            <a:srgbClr val="FFFFFF"/>
                          </a:solidFill>
                          <a:effectLst/>
                          <a:latin typeface="Calibri" pitchFamily="34" charset="0"/>
                          <a:cs typeface="Arial" pitchFamily="34" charset="0"/>
                        </a:rPr>
                        <a:t>Significations</a:t>
                      </a:r>
                    </a:p>
                    <a:p>
                      <a:pPr marL="0" marR="0" lvl="0" indent="0" algn="ctr" defTabSz="914400" rtl="0" eaLnBrk="1" fontAlgn="base" latinLnBrk="0" hangingPunct="1">
                        <a:lnSpc>
                          <a:spcPct val="100000"/>
                        </a:lnSpc>
                        <a:spcBef>
                          <a:spcPts val="0"/>
                        </a:spcBef>
                        <a:spcAft>
                          <a:spcPct val="0"/>
                        </a:spcAft>
                        <a:buClrTx/>
                        <a:buSzTx/>
                        <a:buFontTx/>
                        <a:buNone/>
                        <a:tabLst/>
                      </a:pPr>
                      <a:endParaRPr kumimoji="0" lang="fr-FR" sz="1200" b="0" i="0" u="none" strike="noStrike" cap="none" normalizeH="0" baseline="0" dirty="0">
                        <a:ln>
                          <a:noFill/>
                        </a:ln>
                        <a:solidFill>
                          <a:srgbClr val="FFFFFF"/>
                        </a:solidFill>
                        <a:effectLst/>
                        <a:latin typeface="Calibri" pitchFamily="34" charset="0"/>
                        <a:cs typeface="Arial" pitchFamily="34" charset="0"/>
                      </a:endParaRPr>
                    </a:p>
                  </a:txBody>
                  <a:tcPr marL="90000" marR="90000" marT="46800" marB="46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200" b="0" i="0" u="none" strike="noStrike" cap="none" normalizeH="0" baseline="0" dirty="0">
                          <a:ln>
                            <a:noFill/>
                          </a:ln>
                          <a:solidFill>
                            <a:srgbClr val="FFFFFF"/>
                          </a:solidFill>
                          <a:effectLst/>
                          <a:latin typeface="Calibri" pitchFamily="34" charset="0"/>
                          <a:cs typeface="Arial" pitchFamily="34" charset="0"/>
                        </a:rPr>
                        <a:t>Commentaires</a:t>
                      </a:r>
                    </a:p>
                  </a:txBody>
                  <a:tcPr marL="90000" marR="90000" marT="46800" marB="46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186653">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MSP</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MGEN Santé Prévoyance</a:t>
                      </a:r>
                    </a:p>
                  </a:txBody>
                  <a:tcPr marL="90000" marR="90000" marT="46800" marB="4680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Nom du projet : NOG</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1"/>
                  </a:ext>
                </a:extLst>
              </a:tr>
              <a:tr h="221697">
                <a:tc>
                  <a:txBody>
                    <a:bodyPr/>
                    <a:lstStyle/>
                    <a:p>
                      <a:pPr marL="0" marR="0" lvl="0" indent="0"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OG</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Offre Globale</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2"/>
                  </a:ext>
                </a:extLst>
              </a:tr>
              <a:tr h="199604">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GAMME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fr-FR" sz="1000" b="0" i="0" u="none" strike="noStrike" cap="none" normalizeH="0" baseline="0" dirty="0">
                          <a:ln>
                            <a:noFill/>
                          </a:ln>
                          <a:solidFill>
                            <a:srgbClr val="000000"/>
                          </a:solidFill>
                          <a:effectLst/>
                          <a:latin typeface="Calibri" pitchFamily="34" charset="0"/>
                          <a:cs typeface="Arial" pitchFamily="34" charset="0"/>
                        </a:rPr>
                        <a:t>Chaque gamme  regroupe des offres de couvertures différentes</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4"/>
                  </a:ext>
                </a:extLst>
              </a:tr>
              <a:tr h="199604">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TYPE DE GAMME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Le type de gamme est une précision de la gamme  </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5"/>
                  </a:ext>
                </a:extLst>
              </a:tr>
              <a:tr h="199604">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OFFRE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L’Offre  est le choix effectif de l’adhérent, elle  est une combinaison de formules unitaires : santé, prévoyance, action sociale, services </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6"/>
                  </a:ext>
                </a:extLst>
              </a:tr>
              <a:tr h="199604">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FORMULE UNITAIRE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fr-FR" sz="1000" b="0" i="0" u="none" strike="noStrike" cap="none" normalizeH="0" baseline="0" dirty="0">
                          <a:ln>
                            <a:noFill/>
                          </a:ln>
                          <a:solidFill>
                            <a:srgbClr val="000000"/>
                          </a:solidFill>
                          <a:effectLst/>
                          <a:latin typeface="Calibri" pitchFamily="34" charset="0"/>
                          <a:cs typeface="Arial" pitchFamily="34" charset="0"/>
                        </a:rPr>
                        <a:t>La Formule Unitaire est composée de garanties couvrant  le ou les risques de  l’adhérent </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7"/>
                  </a:ext>
                </a:extLst>
              </a:tr>
              <a:tr h="237318">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MPA</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Membre Participant Associé</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8"/>
                  </a:ext>
                </a:extLst>
              </a:tr>
              <a:tr h="237318">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MP</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Membre Participant </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09"/>
                  </a:ext>
                </a:extLst>
              </a:tr>
              <a:tr h="174925">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BC</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Bénéficiaire Conjoint</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10"/>
                  </a:ext>
                </a:extLst>
              </a:tr>
              <a:tr h="144949">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BE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Bénéficiaire Enfant</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11"/>
                  </a:ext>
                </a:extLst>
              </a:tr>
              <a:tr h="186981">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BEE</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Bénéficiaire Enfant Etudiant </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12"/>
                  </a:ext>
                </a:extLst>
              </a:tr>
              <a:tr h="186981">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RELATION MUTUALISTE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La relation mutualiste précise le rôle de souscripteur : actif, retraité, maintenu, veuf, orphelin….  </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13"/>
                  </a:ext>
                </a:extLst>
              </a:tr>
              <a:tr h="186981">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CIS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Couverture internationale supplémentaire (offre jeunes)</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14"/>
                  </a:ext>
                </a:extLst>
              </a:tr>
              <a:tr h="186981">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CAS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Contrat d’Accès aux Soins</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defRPr/>
                      </a:pPr>
                      <a:endParaRPr kumimoji="0" lang="fr-FR" sz="1000" b="0" i="0" u="none" strike="noStrike" kern="1200" cap="none" normalizeH="0" baseline="0" dirty="0">
                        <a:ln>
                          <a:noFill/>
                        </a:ln>
                        <a:solidFill>
                          <a:srgbClr val="000000"/>
                        </a:solidFill>
                        <a:effectLst/>
                        <a:latin typeface="Calibri" pitchFamily="34" charset="0"/>
                        <a:ea typeface="+mn-ea"/>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15"/>
                  </a:ext>
                </a:extLst>
              </a:tr>
              <a:tr h="186981">
                <a:tc>
                  <a:txBody>
                    <a:bodyPr/>
                    <a:lstStyle/>
                    <a:p>
                      <a:pPr marL="93663" marR="0" lvl="0" indent="-93663" algn="l" defTabSz="914400" rtl="0" eaLnBrk="1" fontAlgn="base" latinLnBrk="0" hangingPunct="1">
                        <a:lnSpc>
                          <a:spcPct val="85000"/>
                        </a:lnSpc>
                        <a:spcBef>
                          <a:spcPct val="20000"/>
                        </a:spcBef>
                        <a:spcAft>
                          <a:spcPct val="0"/>
                        </a:spcAft>
                        <a:buClrTx/>
                        <a:buSzTx/>
                        <a:buFontTx/>
                        <a:buNone/>
                        <a:tabLst/>
                      </a:pPr>
                      <a:r>
                        <a:rPr kumimoji="0" lang="fr-FR" sz="1000" b="1" i="0" u="none" strike="noStrike" cap="none" normalizeH="0" baseline="0" dirty="0">
                          <a:ln>
                            <a:noFill/>
                          </a:ln>
                          <a:solidFill>
                            <a:schemeClr val="tx1"/>
                          </a:solidFill>
                          <a:effectLst/>
                          <a:latin typeface="Calibri" pitchFamily="34" charset="0"/>
                          <a:cs typeface="Arial" pitchFamily="34" charset="0"/>
                        </a:rPr>
                        <a:t>CTA </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fr-FR" sz="1000" b="0" i="0" u="none" strike="noStrike" cap="none" normalizeH="0" baseline="0" dirty="0">
                          <a:ln>
                            <a:noFill/>
                          </a:ln>
                          <a:solidFill>
                            <a:srgbClr val="000000"/>
                          </a:solidFill>
                          <a:effectLst/>
                          <a:latin typeface="Calibri" pitchFamily="34" charset="0"/>
                          <a:cs typeface="Arial" pitchFamily="34" charset="0"/>
                        </a:rPr>
                        <a:t>Cessation temporaire d’activité</a:t>
                      </a: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tc>
                  <a:txBody>
                    <a:bodyPr/>
                    <a:lstStyle/>
                    <a:p>
                      <a:pPr marL="0" marR="0" lvl="0" indent="0" algn="ctr" defTabSz="914400" rtl="0" eaLnBrk="1" fontAlgn="base" latinLnBrk="0" hangingPunct="1">
                        <a:lnSpc>
                          <a:spcPct val="85000"/>
                        </a:lnSpc>
                        <a:spcBef>
                          <a:spcPct val="20000"/>
                        </a:spcBef>
                        <a:spcAft>
                          <a:spcPct val="0"/>
                        </a:spcAft>
                        <a:buClrTx/>
                        <a:buSzTx/>
                        <a:buFontTx/>
                        <a:buNone/>
                        <a:tabLst/>
                      </a:pPr>
                      <a:endParaRPr kumimoji="0" lang="fr-FR" sz="1000" b="0" i="0" u="none" strike="noStrike" cap="none" normalizeH="0" baseline="0" dirty="0">
                        <a:ln>
                          <a:noFill/>
                        </a:ln>
                        <a:solidFill>
                          <a:srgbClr val="000000"/>
                        </a:solidFill>
                        <a:effectLst/>
                        <a:latin typeface="Calibri" pitchFamily="34" charset="0"/>
                        <a:cs typeface="Arial" pitchFamily="34" charset="0"/>
                      </a:endParaRPr>
                    </a:p>
                  </a:txBody>
                  <a:tcPr marL="90000" marR="90000" marT="46800" marB="4680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0C0C0"/>
                    </a:solidFill>
                  </a:tcPr>
                </a:tc>
                <a:extLst>
                  <a:ext uri="{0D108BD9-81ED-4DB2-BD59-A6C34878D82A}">
                    <a16:rowId xmlns:a16="http://schemas.microsoft.com/office/drawing/2014/main" val="10016"/>
                  </a:ext>
                </a:extLst>
              </a:tr>
            </a:tbl>
          </a:graphicData>
        </a:graphic>
      </p:graphicFrame>
      <p:sp>
        <p:nvSpPr>
          <p:cNvPr id="2" name="Titre 1"/>
          <p:cNvSpPr>
            <a:spLocks noGrp="1"/>
          </p:cNvSpPr>
          <p:nvPr>
            <p:ph type="title"/>
          </p:nvPr>
        </p:nvSpPr>
        <p:spPr/>
        <p:txBody>
          <a:bodyPr/>
          <a:lstStyle/>
          <a:p>
            <a:r>
              <a:rPr lang="fr-FR" dirty="0"/>
              <a:t>Glossaire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7" name="Espace réservé du numéro de diapositive 6"/>
          <p:cNvSpPr>
            <a:spLocks noGrp="1"/>
          </p:cNvSpPr>
          <p:nvPr>
            <p:ph type="sldNum" sz="quarter" idx="4"/>
          </p:nvPr>
        </p:nvSpPr>
        <p:spPr/>
        <p:txBody>
          <a:bodyPr/>
          <a:lstStyle/>
          <a:p>
            <a:pPr>
              <a:defRPr/>
            </a:pPr>
            <a:fld id="{12216186-C44C-154D-A70D-CA4C64A89F65}" type="slidenum">
              <a:rPr lang="fr-FR" smtClean="0"/>
              <a:pPr>
                <a:defRPr/>
              </a:pPr>
              <a:t>5</a:t>
            </a:fld>
            <a:endParaRPr lang="fr-FR" dirty="0"/>
          </a:p>
        </p:txBody>
      </p:sp>
      <p:sp>
        <p:nvSpPr>
          <p:cNvPr id="8" name="Espace réservé du pied de page 7"/>
          <p:cNvSpPr>
            <a:spLocks noGrp="1"/>
          </p:cNvSpPr>
          <p:nvPr>
            <p:ph type="ftr" sz="quarter" idx="3"/>
          </p:nvPr>
        </p:nvSpPr>
        <p:spPr/>
        <p:txBody>
          <a:bodyPr/>
          <a:lstStyle/>
          <a:p>
            <a:pPr>
              <a:defRPr/>
            </a:pPr>
            <a:r>
              <a:rPr lang="fr-FR"/>
              <a:t>Formation ORPER – Projet YSEOP</a:t>
            </a:r>
            <a:endParaRPr lang="fr-FR" dirty="0"/>
          </a:p>
        </p:txBody>
      </p:sp>
    </p:spTree>
    <p:extLst>
      <p:ext uri="{BB962C8B-B14F-4D97-AF65-F5344CB8AC3E}">
        <p14:creationId xmlns:p14="http://schemas.microsoft.com/office/powerpoint/2010/main" val="143921882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Une fois la PJ créée, cliquer sur le bouton « Utiliser PJ » pour revenir à l’écran précédent :</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50</a:t>
            </a:fld>
            <a:endParaRPr lang="fr-FR" dirty="0"/>
          </a:p>
        </p:txBody>
      </p:sp>
      <p:sp>
        <p:nvSpPr>
          <p:cNvPr id="6" name="Titre 5"/>
          <p:cNvSpPr>
            <a:spLocks noGrp="1"/>
          </p:cNvSpPr>
          <p:nvPr>
            <p:ph type="title"/>
          </p:nvPr>
        </p:nvSpPr>
        <p:spPr/>
        <p:txBody>
          <a:bodyPr/>
          <a:lstStyle/>
          <a:p>
            <a:r>
              <a:rPr lang="fr-FR" dirty="0"/>
              <a:t>Déclaration d’un décès</a:t>
            </a:r>
          </a:p>
        </p:txBody>
      </p:sp>
      <p:pic>
        <p:nvPicPr>
          <p:cNvPr id="7" name="Image 6"/>
          <p:cNvPicPr>
            <a:picLocks noChangeAspect="1"/>
          </p:cNvPicPr>
          <p:nvPr/>
        </p:nvPicPr>
        <p:blipFill rotWithShape="1">
          <a:blip r:embed="rId2"/>
          <a:srcRect t="21232"/>
          <a:stretch/>
        </p:blipFill>
        <p:spPr>
          <a:xfrm>
            <a:off x="1035995" y="2498173"/>
            <a:ext cx="7072009" cy="2740671"/>
          </a:xfrm>
          <a:prstGeom prst="rect">
            <a:avLst/>
          </a:prstGeom>
        </p:spPr>
      </p:pic>
    </p:spTree>
    <p:extLst>
      <p:ext uri="{BB962C8B-B14F-4D97-AF65-F5344CB8AC3E}">
        <p14:creationId xmlns:p14="http://schemas.microsoft.com/office/powerpoint/2010/main" val="35589395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51</a:t>
            </a:fld>
            <a:endParaRPr lang="fr-FR" dirty="0"/>
          </a:p>
        </p:txBody>
      </p:sp>
      <p:sp>
        <p:nvSpPr>
          <p:cNvPr id="6" name="Titre 5"/>
          <p:cNvSpPr>
            <a:spLocks noGrp="1"/>
          </p:cNvSpPr>
          <p:nvPr>
            <p:ph type="title"/>
          </p:nvPr>
        </p:nvSpPr>
        <p:spPr/>
        <p:txBody>
          <a:bodyPr/>
          <a:lstStyle/>
          <a:p>
            <a:r>
              <a:rPr lang="fr-FR" dirty="0"/>
              <a:t>Déclaration d’un décès</a:t>
            </a:r>
          </a:p>
        </p:txBody>
      </p:sp>
      <p:pic>
        <p:nvPicPr>
          <p:cNvPr id="8" name="Image 7"/>
          <p:cNvPicPr>
            <a:picLocks noChangeAspect="1"/>
          </p:cNvPicPr>
          <p:nvPr/>
        </p:nvPicPr>
        <p:blipFill>
          <a:blip r:embed="rId2"/>
          <a:stretch>
            <a:fillRect/>
          </a:stretch>
        </p:blipFill>
        <p:spPr>
          <a:xfrm>
            <a:off x="457200" y="1265523"/>
            <a:ext cx="6520521" cy="4971447"/>
          </a:xfrm>
          <a:prstGeom prst="rect">
            <a:avLst/>
          </a:prstGeom>
        </p:spPr>
      </p:pic>
      <p:sp>
        <p:nvSpPr>
          <p:cNvPr id="9" name="ZoneTexte 8"/>
          <p:cNvSpPr txBox="1"/>
          <p:nvPr/>
        </p:nvSpPr>
        <p:spPr>
          <a:xfrm>
            <a:off x="7092021" y="2107933"/>
            <a:ext cx="1811347" cy="1477328"/>
          </a:xfrm>
          <a:prstGeom prst="rect">
            <a:avLst/>
          </a:prstGeom>
          <a:noFill/>
        </p:spPr>
        <p:txBody>
          <a:bodyPr wrap="square" rtlCol="0">
            <a:spAutoFit/>
          </a:bodyPr>
          <a:lstStyle/>
          <a:p>
            <a:r>
              <a:rPr lang="fr-FR" dirty="0"/>
              <a:t>Cliquer sur le bouton « Valider » pour terminer la saisie.</a:t>
            </a:r>
          </a:p>
        </p:txBody>
      </p:sp>
    </p:spTree>
    <p:extLst>
      <p:ext uri="{BB962C8B-B14F-4D97-AF65-F5344CB8AC3E}">
        <p14:creationId xmlns:p14="http://schemas.microsoft.com/office/powerpoint/2010/main" val="27796626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Conclusion sur les principes de base</a:t>
            </a:r>
          </a:p>
        </p:txBody>
      </p:sp>
      <p:sp>
        <p:nvSpPr>
          <p:cNvPr id="8" name="Espace réservé du texte 7"/>
          <p:cNvSpPr>
            <a:spLocks noGrp="1"/>
          </p:cNvSpPr>
          <p:nvPr>
            <p:ph type="body" idx="1"/>
          </p:nvPr>
        </p:nvSpPr>
        <p:spPr/>
        <p:txBody>
          <a:bodyPr/>
          <a:lstStyle/>
          <a:p>
            <a:r>
              <a:rPr lang="fr-FR" dirty="0"/>
              <a:t>Ce qu’il faut retenir</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52</a:t>
            </a:fld>
            <a:endParaRPr lang="fr-FR" dirty="0"/>
          </a:p>
        </p:txBody>
      </p:sp>
    </p:spTree>
    <p:extLst>
      <p:ext uri="{BB962C8B-B14F-4D97-AF65-F5344CB8AC3E}">
        <p14:creationId xmlns:p14="http://schemas.microsoft.com/office/powerpoint/2010/main" val="15088089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a:xfrm>
            <a:off x="5364088" y="4932161"/>
            <a:ext cx="3024336"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Souscription Simplifiée</a:t>
            </a:r>
          </a:p>
          <a:p>
            <a:pPr algn="ctr">
              <a:defRPr/>
            </a:pPr>
            <a:r>
              <a:rPr lang="fr-FR" sz="1600" dirty="0">
                <a:solidFill>
                  <a:schemeClr val="bg1"/>
                </a:solidFill>
              </a:rPr>
              <a:t>3 écrans enchaînés</a:t>
            </a:r>
          </a:p>
        </p:txBody>
      </p:sp>
      <p:sp>
        <p:nvSpPr>
          <p:cNvPr id="13" name="Organigramme : Décision 12"/>
          <p:cNvSpPr/>
          <p:nvPr/>
        </p:nvSpPr>
        <p:spPr bwMode="auto">
          <a:xfrm>
            <a:off x="3113954" y="3560727"/>
            <a:ext cx="2250134" cy="1334938"/>
          </a:xfrm>
          <a:prstGeom prst="flowChartDecision">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bg1"/>
                </a:solidFill>
              </a:rPr>
              <a:t>La personne est connue ?</a:t>
            </a:r>
          </a:p>
        </p:txBody>
      </p:sp>
      <p:sp>
        <p:nvSpPr>
          <p:cNvPr id="14" name="Rectangle à coins arrondis 13"/>
          <p:cNvSpPr/>
          <p:nvPr/>
        </p:nvSpPr>
        <p:spPr>
          <a:xfrm>
            <a:off x="395536" y="5004169"/>
            <a:ext cx="3096344"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Souscription Standard</a:t>
            </a:r>
          </a:p>
          <a:p>
            <a:pPr algn="ctr">
              <a:defRPr/>
            </a:pPr>
            <a:r>
              <a:rPr lang="fr-FR" sz="1600" dirty="0">
                <a:solidFill>
                  <a:schemeClr val="bg1"/>
                </a:solidFill>
              </a:rPr>
              <a:t>Saisie données « personne » puis données « contrat »</a:t>
            </a:r>
          </a:p>
        </p:txBody>
      </p:sp>
      <p:sp>
        <p:nvSpPr>
          <p:cNvPr id="15" name="Rectangle à coins arrondis 14"/>
          <p:cNvSpPr/>
          <p:nvPr/>
        </p:nvSpPr>
        <p:spPr>
          <a:xfrm>
            <a:off x="2728367" y="1828342"/>
            <a:ext cx="3024336"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Recherche personne</a:t>
            </a:r>
          </a:p>
        </p:txBody>
      </p:sp>
      <p:cxnSp>
        <p:nvCxnSpPr>
          <p:cNvPr id="17" name="Connecteur droit avec flèche 16"/>
          <p:cNvCxnSpPr>
            <a:stCxn id="15" idx="2"/>
            <a:endCxn id="13" idx="0"/>
          </p:cNvCxnSpPr>
          <p:nvPr/>
        </p:nvCxnSpPr>
        <p:spPr>
          <a:xfrm flipH="1">
            <a:off x="4239021" y="2631617"/>
            <a:ext cx="1514" cy="92911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4" name="Forme 23"/>
          <p:cNvCxnSpPr>
            <a:stCxn id="13" idx="3"/>
            <a:endCxn id="11" idx="0"/>
          </p:cNvCxnSpPr>
          <p:nvPr/>
        </p:nvCxnSpPr>
        <p:spPr>
          <a:xfrm>
            <a:off x="5364088" y="4228196"/>
            <a:ext cx="1512168" cy="703965"/>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Forme 24"/>
          <p:cNvCxnSpPr>
            <a:stCxn id="13" idx="1"/>
            <a:endCxn id="14" idx="0"/>
          </p:cNvCxnSpPr>
          <p:nvPr/>
        </p:nvCxnSpPr>
        <p:spPr>
          <a:xfrm rot="10800000" flipV="1">
            <a:off x="1943708" y="4228195"/>
            <a:ext cx="1170246" cy="77597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8" name="ZoneTexte 27"/>
          <p:cNvSpPr txBox="1"/>
          <p:nvPr/>
        </p:nvSpPr>
        <p:spPr bwMode="auto">
          <a:xfrm>
            <a:off x="5781848" y="3640309"/>
            <a:ext cx="676647" cy="369332"/>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b="1" u="sng" dirty="0">
                <a:solidFill>
                  <a:schemeClr val="tx1"/>
                </a:solidFill>
              </a:rPr>
              <a:t>Non</a:t>
            </a:r>
          </a:p>
        </p:txBody>
      </p:sp>
      <p:sp>
        <p:nvSpPr>
          <p:cNvPr id="29" name="ZoneTexte 28"/>
          <p:cNvSpPr txBox="1"/>
          <p:nvPr/>
        </p:nvSpPr>
        <p:spPr bwMode="auto">
          <a:xfrm>
            <a:off x="2191380" y="3560727"/>
            <a:ext cx="720081" cy="369332"/>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b="1" u="sng" dirty="0">
                <a:solidFill>
                  <a:schemeClr val="tx1"/>
                </a:solidFill>
              </a:rPr>
              <a:t>Oui</a:t>
            </a:r>
          </a:p>
        </p:txBody>
      </p:sp>
      <p:sp>
        <p:nvSpPr>
          <p:cNvPr id="3" name="Espace réservé du contenu 2"/>
          <p:cNvSpPr>
            <a:spLocks noGrp="1"/>
          </p:cNvSpPr>
          <p:nvPr>
            <p:ph idx="1"/>
          </p:nvPr>
        </p:nvSpPr>
        <p:spPr/>
        <p:txBody>
          <a:bodyPr/>
          <a:lstStyle/>
          <a:p>
            <a:endParaRPr lang="fr-FR"/>
          </a:p>
        </p:txBody>
      </p:sp>
      <p:sp>
        <p:nvSpPr>
          <p:cNvPr id="9" name="Espace réservé de la date 8"/>
          <p:cNvSpPr>
            <a:spLocks noGrp="1"/>
          </p:cNvSpPr>
          <p:nvPr>
            <p:ph type="dt" sz="half" idx="10"/>
          </p:nvPr>
        </p:nvSpPr>
        <p:spPr/>
        <p:txBody>
          <a:bodyPr/>
          <a:lstStyle/>
          <a:p>
            <a:pPr>
              <a:defRPr/>
            </a:pPr>
            <a:r>
              <a:rPr lang="fr-FR"/>
              <a:t>16/03/2017</a:t>
            </a:r>
            <a:endParaRPr lang="fr-FR" dirty="0"/>
          </a:p>
        </p:txBody>
      </p:sp>
      <p:sp>
        <p:nvSpPr>
          <p:cNvPr id="16" name="Espace réservé du pied de page 15"/>
          <p:cNvSpPr>
            <a:spLocks noGrp="1"/>
          </p:cNvSpPr>
          <p:nvPr>
            <p:ph type="ftr" sz="quarter" idx="11"/>
          </p:nvPr>
        </p:nvSpPr>
        <p:spPr/>
        <p:txBody>
          <a:bodyPr/>
          <a:lstStyle/>
          <a:p>
            <a:pPr>
              <a:defRPr/>
            </a:pPr>
            <a:r>
              <a:rPr lang="fr-FR"/>
              <a:t>Formation ORPER – Projet YSEOP</a:t>
            </a:r>
            <a:endParaRPr lang="fr-FR" dirty="0"/>
          </a:p>
        </p:txBody>
      </p:sp>
      <p:sp>
        <p:nvSpPr>
          <p:cNvPr id="12" name="Espace réservé du numéro de diapositive 11"/>
          <p:cNvSpPr>
            <a:spLocks noGrp="1"/>
          </p:cNvSpPr>
          <p:nvPr>
            <p:ph type="sldNum" sz="quarter" idx="12"/>
          </p:nvPr>
        </p:nvSpPr>
        <p:spPr/>
        <p:txBody>
          <a:bodyPr/>
          <a:lstStyle/>
          <a:p>
            <a:pPr>
              <a:defRPr/>
            </a:pPr>
            <a:fld id="{12216186-C44C-154D-A70D-CA4C64A89F65}" type="slidenum">
              <a:rPr lang="fr-FR" smtClean="0"/>
              <a:pPr>
                <a:defRPr/>
              </a:pPr>
              <a:t>53</a:t>
            </a:fld>
            <a:endParaRPr lang="fr-FR" dirty="0"/>
          </a:p>
        </p:txBody>
      </p:sp>
      <p:sp>
        <p:nvSpPr>
          <p:cNvPr id="2" name="Titre 1"/>
          <p:cNvSpPr>
            <a:spLocks noGrp="1"/>
          </p:cNvSpPr>
          <p:nvPr>
            <p:ph type="title"/>
          </p:nvPr>
        </p:nvSpPr>
        <p:spPr/>
        <p:txBody>
          <a:bodyPr/>
          <a:lstStyle/>
          <a:p>
            <a:r>
              <a:rPr lang="fr-FR" dirty="0"/>
              <a:t>Connexion et principes de base : cinématique générale RO/RC</a:t>
            </a:r>
          </a:p>
        </p:txBody>
      </p:sp>
    </p:spTree>
    <p:extLst>
      <p:ext uri="{BB962C8B-B14F-4D97-AF65-F5344CB8AC3E}">
        <p14:creationId xmlns:p14="http://schemas.microsoft.com/office/powerpoint/2010/main" val="1627506224"/>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à coins arrondis 57"/>
          <p:cNvSpPr/>
          <p:nvPr/>
        </p:nvSpPr>
        <p:spPr>
          <a:xfrm>
            <a:off x="2040483" y="2278774"/>
            <a:ext cx="4403725"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Choix de gamme</a:t>
            </a:r>
          </a:p>
          <a:p>
            <a:pPr algn="ctr">
              <a:defRPr/>
            </a:pPr>
            <a:r>
              <a:rPr lang="fr-FR" sz="1600" dirty="0">
                <a:solidFill>
                  <a:schemeClr val="bg1"/>
                </a:solidFill>
              </a:rPr>
              <a:t>Gamme/type de gamme/relation mutualiste</a:t>
            </a:r>
          </a:p>
        </p:txBody>
      </p:sp>
      <p:sp>
        <p:nvSpPr>
          <p:cNvPr id="59" name="Rectangle à coins arrondis 58"/>
          <p:cNvSpPr/>
          <p:nvPr/>
        </p:nvSpPr>
        <p:spPr>
          <a:xfrm>
            <a:off x="3360489" y="3483686"/>
            <a:ext cx="1763713"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Personnes</a:t>
            </a:r>
          </a:p>
          <a:p>
            <a:pPr algn="ctr">
              <a:defRPr/>
            </a:pPr>
            <a:r>
              <a:rPr lang="fr-FR" sz="1600" dirty="0">
                <a:solidFill>
                  <a:schemeClr val="bg1"/>
                </a:solidFill>
              </a:rPr>
              <a:t>Ajout des bénéficiaires</a:t>
            </a:r>
          </a:p>
        </p:txBody>
      </p:sp>
      <p:sp>
        <p:nvSpPr>
          <p:cNvPr id="60" name="Rectangle à coins arrondis 59"/>
          <p:cNvSpPr/>
          <p:nvPr/>
        </p:nvSpPr>
        <p:spPr>
          <a:xfrm>
            <a:off x="2658170" y="4532867"/>
            <a:ext cx="3168351"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Offre</a:t>
            </a:r>
          </a:p>
          <a:p>
            <a:pPr algn="ctr">
              <a:defRPr/>
            </a:pPr>
            <a:r>
              <a:rPr lang="fr-FR" sz="1600" dirty="0">
                <a:solidFill>
                  <a:schemeClr val="bg1"/>
                </a:solidFill>
              </a:rPr>
              <a:t>Choix de l’offre </a:t>
            </a:r>
          </a:p>
          <a:p>
            <a:pPr algn="ctr">
              <a:defRPr/>
            </a:pPr>
            <a:r>
              <a:rPr lang="fr-FR" sz="1600" dirty="0">
                <a:solidFill>
                  <a:schemeClr val="bg1"/>
                </a:solidFill>
              </a:rPr>
              <a:t>(niveau de santé/prévoyance )</a:t>
            </a:r>
          </a:p>
        </p:txBody>
      </p:sp>
      <p:sp>
        <p:nvSpPr>
          <p:cNvPr id="79" name="Rectangle à coins arrondis 78"/>
          <p:cNvSpPr/>
          <p:nvPr/>
        </p:nvSpPr>
        <p:spPr>
          <a:xfrm>
            <a:off x="3678113" y="5733256"/>
            <a:ext cx="1127125" cy="544512"/>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dirty="0"/>
              <a:t>…..</a:t>
            </a:r>
          </a:p>
        </p:txBody>
      </p:sp>
      <p:cxnSp>
        <p:nvCxnSpPr>
          <p:cNvPr id="81" name="Connecteur droit avec flèche 80"/>
          <p:cNvCxnSpPr>
            <a:stCxn id="58" idx="2"/>
            <a:endCxn id="59" idx="0"/>
          </p:cNvCxnSpPr>
          <p:nvPr/>
        </p:nvCxnSpPr>
        <p:spPr>
          <a:xfrm>
            <a:off x="4242346" y="3082049"/>
            <a:ext cx="0" cy="4016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4" name="Connecteur droit avec flèche 83"/>
          <p:cNvCxnSpPr>
            <a:stCxn id="59" idx="2"/>
            <a:endCxn id="60" idx="0"/>
          </p:cNvCxnSpPr>
          <p:nvPr/>
        </p:nvCxnSpPr>
        <p:spPr>
          <a:xfrm>
            <a:off x="4242346" y="4286961"/>
            <a:ext cx="0" cy="2459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0" name="Connecteur droit avec flèche 89"/>
          <p:cNvCxnSpPr>
            <a:stCxn id="60" idx="2"/>
            <a:endCxn id="79" idx="0"/>
          </p:cNvCxnSpPr>
          <p:nvPr/>
        </p:nvCxnSpPr>
        <p:spPr>
          <a:xfrm flipH="1">
            <a:off x="4241676" y="5336142"/>
            <a:ext cx="670" cy="39711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Rectangle à coins arrondis 10"/>
          <p:cNvSpPr/>
          <p:nvPr/>
        </p:nvSpPr>
        <p:spPr>
          <a:xfrm>
            <a:off x="2548346" y="1185565"/>
            <a:ext cx="3384376" cy="8032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fr-FR" sz="1600" dirty="0">
                <a:solidFill>
                  <a:schemeClr val="tx1"/>
                </a:solidFill>
              </a:rPr>
              <a:t>Création des personnes</a:t>
            </a:r>
          </a:p>
          <a:p>
            <a:pPr algn="ctr">
              <a:defRPr/>
            </a:pPr>
            <a:r>
              <a:rPr lang="fr-FR" sz="1600" dirty="0">
                <a:solidFill>
                  <a:schemeClr val="bg1"/>
                </a:solidFill>
              </a:rPr>
              <a:t>État Civil, Adresse, IBAN…</a:t>
            </a:r>
          </a:p>
        </p:txBody>
      </p:sp>
      <p:cxnSp>
        <p:nvCxnSpPr>
          <p:cNvPr id="20" name="Connecteur droit avec flèche 19"/>
          <p:cNvCxnSpPr>
            <a:stCxn id="11" idx="2"/>
            <a:endCxn id="58" idx="0"/>
          </p:cNvCxnSpPr>
          <p:nvPr/>
        </p:nvCxnSpPr>
        <p:spPr>
          <a:xfrm>
            <a:off x="4240534" y="1988840"/>
            <a:ext cx="1812" cy="28993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 name="Espace réservé du contenu 2"/>
          <p:cNvSpPr>
            <a:spLocks noGrp="1"/>
          </p:cNvSpPr>
          <p:nvPr>
            <p:ph idx="1"/>
          </p:nvPr>
        </p:nvSpPr>
        <p:spPr/>
        <p:txBody>
          <a:bodyPr/>
          <a:lstStyle/>
          <a:p>
            <a:endParaRPr lang="fr-FR"/>
          </a:p>
        </p:txBody>
      </p:sp>
      <p:sp>
        <p:nvSpPr>
          <p:cNvPr id="16" name="Espace réservé de la date 15"/>
          <p:cNvSpPr>
            <a:spLocks noGrp="1"/>
          </p:cNvSpPr>
          <p:nvPr>
            <p:ph type="dt" sz="half" idx="10"/>
          </p:nvPr>
        </p:nvSpPr>
        <p:spPr/>
        <p:txBody>
          <a:bodyPr/>
          <a:lstStyle/>
          <a:p>
            <a:pPr>
              <a:defRPr/>
            </a:pPr>
            <a:r>
              <a:rPr lang="fr-FR"/>
              <a:t>16/03/2017</a:t>
            </a:r>
            <a:endParaRPr lang="fr-FR" dirty="0"/>
          </a:p>
        </p:txBody>
      </p:sp>
      <p:sp>
        <p:nvSpPr>
          <p:cNvPr id="19" name="Espace réservé du pied de page 18"/>
          <p:cNvSpPr>
            <a:spLocks noGrp="1"/>
          </p:cNvSpPr>
          <p:nvPr>
            <p:ph type="ftr" sz="quarter" idx="11"/>
          </p:nvPr>
        </p:nvSpPr>
        <p:spPr/>
        <p:txBody>
          <a:bodyPr/>
          <a:lstStyle/>
          <a:p>
            <a:pPr>
              <a:defRPr/>
            </a:pPr>
            <a:r>
              <a:rPr lang="fr-FR"/>
              <a:t>Formation ORPER – Projet YSEOP</a:t>
            </a:r>
            <a:endParaRPr lang="fr-FR" dirty="0"/>
          </a:p>
        </p:txBody>
      </p:sp>
      <p:sp>
        <p:nvSpPr>
          <p:cNvPr id="18" name="Espace réservé du numéro de diapositive 17"/>
          <p:cNvSpPr>
            <a:spLocks noGrp="1"/>
          </p:cNvSpPr>
          <p:nvPr>
            <p:ph type="sldNum" sz="quarter" idx="12"/>
          </p:nvPr>
        </p:nvSpPr>
        <p:spPr/>
        <p:txBody>
          <a:bodyPr/>
          <a:lstStyle/>
          <a:p>
            <a:pPr>
              <a:defRPr/>
            </a:pPr>
            <a:fld id="{12216186-C44C-154D-A70D-CA4C64A89F65}" type="slidenum">
              <a:rPr lang="fr-FR" smtClean="0"/>
              <a:pPr>
                <a:defRPr/>
              </a:pPr>
              <a:t>54</a:t>
            </a:fld>
            <a:endParaRPr lang="fr-FR" dirty="0"/>
          </a:p>
        </p:txBody>
      </p:sp>
      <p:sp>
        <p:nvSpPr>
          <p:cNvPr id="2" name="Titre 1"/>
          <p:cNvSpPr>
            <a:spLocks noGrp="1"/>
          </p:cNvSpPr>
          <p:nvPr>
            <p:ph type="title"/>
          </p:nvPr>
        </p:nvSpPr>
        <p:spPr/>
        <p:txBody>
          <a:bodyPr/>
          <a:lstStyle/>
          <a:p>
            <a:r>
              <a:rPr lang="fr-FR" dirty="0"/>
              <a:t>Connexion et principes de base : cinématique générale RO/RC</a:t>
            </a:r>
          </a:p>
        </p:txBody>
      </p:sp>
    </p:spTree>
    <p:extLst>
      <p:ext uri="{BB962C8B-B14F-4D97-AF65-F5344CB8AC3E}">
        <p14:creationId xmlns:p14="http://schemas.microsoft.com/office/powerpoint/2010/main" val="275432339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Souscription RC</a:t>
            </a:r>
          </a:p>
        </p:txBody>
      </p:sp>
      <p:sp>
        <p:nvSpPr>
          <p:cNvPr id="8" name="Espace réservé du texte 7"/>
          <p:cNvSpPr>
            <a:spLocks noGrp="1"/>
          </p:cNvSpPr>
          <p:nvPr>
            <p:ph type="body" idx="1"/>
          </p:nvPr>
        </p:nvSpPr>
        <p:spPr/>
        <p:txBody>
          <a:bodyPr/>
          <a:lstStyle/>
          <a:p>
            <a:r>
              <a:rPr lang="fr-FR" dirty="0"/>
              <a:t>Souscription simplifiée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55</a:t>
            </a:fld>
            <a:endParaRPr lang="fr-FR" dirty="0"/>
          </a:p>
        </p:txBody>
      </p:sp>
    </p:spTree>
    <p:extLst>
      <p:ext uri="{BB962C8B-B14F-4D97-AF65-F5344CB8AC3E}">
        <p14:creationId xmlns:p14="http://schemas.microsoft.com/office/powerpoint/2010/main" val="24898080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000" dirty="0"/>
              <a:t>Souscription simplifiée MSP 1/6</a:t>
            </a:r>
          </a:p>
        </p:txBody>
      </p:sp>
      <p:sp>
        <p:nvSpPr>
          <p:cNvPr id="5" name="ZoneTexte 4"/>
          <p:cNvSpPr txBox="1"/>
          <p:nvPr/>
        </p:nvSpPr>
        <p:spPr>
          <a:xfrm>
            <a:off x="1835696" y="3933056"/>
            <a:ext cx="6336704" cy="646331"/>
          </a:xfrm>
          <a:prstGeom prst="rect">
            <a:avLst/>
          </a:prstGeom>
          <a:noFill/>
        </p:spPr>
        <p:txBody>
          <a:bodyPr wrap="square" rtlCol="0">
            <a:spAutoFit/>
          </a:bodyPr>
          <a:lstStyle/>
          <a:p>
            <a:pPr algn="ctr"/>
            <a:r>
              <a:rPr lang="fr-FR" dirty="0"/>
              <a:t>Vous devez cliquez sur « Souscription simplifiée » et ensuite choisir le type de dossier à saisir.</a:t>
            </a:r>
          </a:p>
        </p:txBody>
      </p:sp>
      <p:sp>
        <p:nvSpPr>
          <p:cNvPr id="6" name="Espace réservé du numéro de diapositive 5"/>
          <p:cNvSpPr>
            <a:spLocks noGrp="1"/>
          </p:cNvSpPr>
          <p:nvPr>
            <p:ph type="sldNum" sz="quarter" idx="12"/>
          </p:nvPr>
        </p:nvSpPr>
        <p:spPr/>
        <p:txBody>
          <a:bodyPr/>
          <a:lstStyle/>
          <a:p>
            <a:fld id="{33D94884-34D9-44AA-973D-5639B3097358}" type="slidenum">
              <a:rPr lang="fr-FR" smtClean="0"/>
              <a:pPr/>
              <a:t>56</a:t>
            </a:fld>
            <a:endParaRPr lang="fr-FR"/>
          </a:p>
        </p:txBody>
      </p:sp>
      <p:sp>
        <p:nvSpPr>
          <p:cNvPr id="7" name="Espace réservé de la date 6"/>
          <p:cNvSpPr>
            <a:spLocks noGrp="1"/>
          </p:cNvSpPr>
          <p:nvPr>
            <p:ph type="dt" sz="half" idx="10"/>
          </p:nvPr>
        </p:nvSpPr>
        <p:spPr/>
        <p:txBody>
          <a:bodyPr/>
          <a:lstStyle/>
          <a:p>
            <a:r>
              <a:rPr lang="fr-FR"/>
              <a:t>18/05/2015</a:t>
            </a:r>
          </a:p>
        </p:txBody>
      </p:sp>
      <p:sp>
        <p:nvSpPr>
          <p:cNvPr id="4" name="Espace réservé du contenu 3"/>
          <p:cNvSpPr>
            <a:spLocks noGrp="1"/>
          </p:cNvSpPr>
          <p:nvPr>
            <p:ph idx="1"/>
          </p:nvPr>
        </p:nvSpPr>
        <p:spPr/>
        <p:txBody>
          <a:bodyPr/>
          <a:lstStyle/>
          <a:p>
            <a:r>
              <a:rPr lang="fr-FR" dirty="0"/>
              <a:t>Le menu « Saisies Simplifiées » permet d’accéder aux souscriptions simplifiées préconfigurées pour un « Actif », par exemple, la souscription d’un </a:t>
            </a:r>
            <a:r>
              <a:rPr lang="fr-FR" b="1" dirty="0"/>
              <a:t>RC MSP Non Référencé, offre Référence</a:t>
            </a:r>
            <a:r>
              <a:rPr lang="fr-FR" dirty="0"/>
              <a:t> :</a:t>
            </a:r>
          </a:p>
        </p:txBody>
      </p:sp>
      <p:pic>
        <p:nvPicPr>
          <p:cNvPr id="9" name="Image 8"/>
          <p:cNvPicPr>
            <a:picLocks noChangeAspect="1"/>
          </p:cNvPicPr>
          <p:nvPr/>
        </p:nvPicPr>
        <p:blipFill>
          <a:blip r:embed="rId2"/>
          <a:stretch>
            <a:fillRect/>
          </a:stretch>
        </p:blipFill>
        <p:spPr>
          <a:xfrm>
            <a:off x="261756" y="2524125"/>
            <a:ext cx="8620487" cy="2981408"/>
          </a:xfrm>
          <a:prstGeom prst="rect">
            <a:avLst/>
          </a:prstGeom>
        </p:spPr>
      </p:pic>
    </p:spTree>
    <p:extLst>
      <p:ext uri="{BB962C8B-B14F-4D97-AF65-F5344CB8AC3E}">
        <p14:creationId xmlns:p14="http://schemas.microsoft.com/office/powerpoint/2010/main" val="2262633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000" dirty="0"/>
              <a:t>Souscription simplifiée MSP 2/6</a:t>
            </a:r>
          </a:p>
        </p:txBody>
      </p:sp>
      <p:pic>
        <p:nvPicPr>
          <p:cNvPr id="2050" name="Picture 2"/>
          <p:cNvPicPr>
            <a:picLocks noGrp="1" noChangeAspect="1" noChangeArrowheads="1"/>
          </p:cNvPicPr>
          <p:nvPr>
            <p:ph idx="1"/>
          </p:nvPr>
        </p:nvPicPr>
        <p:blipFill>
          <a:blip r:embed="rId2" cstate="print"/>
          <a:srcRect/>
          <a:stretch>
            <a:fillRect/>
          </a:stretch>
        </p:blipFill>
        <p:spPr bwMode="auto">
          <a:xfrm>
            <a:off x="1543719" y="1496913"/>
            <a:ext cx="6200577" cy="4766597"/>
          </a:xfrm>
          <a:prstGeom prst="rect">
            <a:avLst/>
          </a:prstGeom>
          <a:noFill/>
          <a:ln w="9525">
            <a:noFill/>
            <a:miter lim="800000"/>
            <a:headEnd/>
            <a:tailEnd/>
          </a:ln>
        </p:spPr>
      </p:pic>
      <p:sp>
        <p:nvSpPr>
          <p:cNvPr id="5" name="ZoneTexte 4"/>
          <p:cNvSpPr txBox="1"/>
          <p:nvPr/>
        </p:nvSpPr>
        <p:spPr>
          <a:xfrm>
            <a:off x="2195736" y="3356992"/>
            <a:ext cx="4896544" cy="523220"/>
          </a:xfrm>
          <a:prstGeom prst="rect">
            <a:avLst/>
          </a:prstGeom>
          <a:noFill/>
        </p:spPr>
        <p:txBody>
          <a:bodyPr wrap="square" rtlCol="0">
            <a:spAutoFit/>
          </a:bodyPr>
          <a:lstStyle/>
          <a:p>
            <a:pPr algn="ctr"/>
            <a:r>
              <a:rPr lang="fr-FR" sz="1400" dirty="0"/>
              <a:t>Vous devez renseigner les informations obligatoires puis cliquer sur « valider ».</a:t>
            </a:r>
          </a:p>
        </p:txBody>
      </p:sp>
      <p:cxnSp>
        <p:nvCxnSpPr>
          <p:cNvPr id="7" name="Connecteur droit avec flèche 6"/>
          <p:cNvCxnSpPr/>
          <p:nvPr/>
        </p:nvCxnSpPr>
        <p:spPr>
          <a:xfrm flipH="1" flipV="1">
            <a:off x="3347864" y="2420888"/>
            <a:ext cx="1512168" cy="93610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4788024" y="3861048"/>
            <a:ext cx="2448272" cy="1800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Ellipse 9"/>
          <p:cNvSpPr/>
          <p:nvPr/>
        </p:nvSpPr>
        <p:spPr>
          <a:xfrm>
            <a:off x="1475656" y="1844824"/>
            <a:ext cx="1872208" cy="9361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numéro de diapositive 7"/>
          <p:cNvSpPr>
            <a:spLocks noGrp="1"/>
          </p:cNvSpPr>
          <p:nvPr>
            <p:ph type="sldNum" sz="quarter" idx="12"/>
          </p:nvPr>
        </p:nvSpPr>
        <p:spPr/>
        <p:txBody>
          <a:bodyPr/>
          <a:lstStyle/>
          <a:p>
            <a:fld id="{33D94884-34D9-44AA-973D-5639B3097358}" type="slidenum">
              <a:rPr lang="fr-FR" smtClean="0"/>
              <a:pPr/>
              <a:t>57</a:t>
            </a:fld>
            <a:endParaRPr lang="fr-FR"/>
          </a:p>
        </p:txBody>
      </p:sp>
      <p:sp>
        <p:nvSpPr>
          <p:cNvPr id="11" name="Espace réservé de la date 10"/>
          <p:cNvSpPr>
            <a:spLocks noGrp="1"/>
          </p:cNvSpPr>
          <p:nvPr>
            <p:ph type="dt" sz="half" idx="10"/>
          </p:nvPr>
        </p:nvSpPr>
        <p:spPr/>
        <p:txBody>
          <a:bodyPr/>
          <a:lstStyle/>
          <a:p>
            <a:r>
              <a:rPr lang="fr-FR"/>
              <a:t>18/05/2015</a:t>
            </a:r>
          </a:p>
        </p:txBody>
      </p:sp>
    </p:spTree>
    <p:extLst>
      <p:ext uri="{BB962C8B-B14F-4D97-AF65-F5344CB8AC3E}">
        <p14:creationId xmlns:p14="http://schemas.microsoft.com/office/powerpoint/2010/main" val="8959213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000" dirty="0"/>
              <a:t>Souscription simplifiée MSP 3/6</a:t>
            </a:r>
          </a:p>
        </p:txBody>
      </p:sp>
      <p:sp>
        <p:nvSpPr>
          <p:cNvPr id="5" name="ZoneTexte 4"/>
          <p:cNvSpPr txBox="1"/>
          <p:nvPr/>
        </p:nvSpPr>
        <p:spPr>
          <a:xfrm>
            <a:off x="457200" y="5733256"/>
            <a:ext cx="8229600" cy="646331"/>
          </a:xfrm>
          <a:prstGeom prst="rect">
            <a:avLst/>
          </a:prstGeom>
          <a:noFill/>
        </p:spPr>
        <p:txBody>
          <a:bodyPr wrap="square" rtlCol="0">
            <a:spAutoFit/>
          </a:bodyPr>
          <a:lstStyle/>
          <a:p>
            <a:pPr algn="ctr"/>
            <a:r>
              <a:rPr lang="fr-FR" dirty="0"/>
              <a:t>Vous devez renseigner toutes les données obligatoires. Pour renseigner l’IBAN merci d’utiliser le numéro fourni dans le fichier « jeu de données - &lt;NOM&gt; »</a:t>
            </a:r>
          </a:p>
        </p:txBody>
      </p:sp>
      <p:sp>
        <p:nvSpPr>
          <p:cNvPr id="6" name="Rectangle 5"/>
          <p:cNvSpPr/>
          <p:nvPr/>
        </p:nvSpPr>
        <p:spPr>
          <a:xfrm>
            <a:off x="1763688" y="1921164"/>
            <a:ext cx="432048" cy="1396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4788024" y="1893454"/>
            <a:ext cx="432048" cy="1673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763688" y="3519054"/>
            <a:ext cx="432048" cy="1259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4788024" y="2909454"/>
            <a:ext cx="432048" cy="159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4788024" y="3501007"/>
            <a:ext cx="576064" cy="1196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space réservé du numéro de diapositive 9"/>
          <p:cNvSpPr>
            <a:spLocks noGrp="1"/>
          </p:cNvSpPr>
          <p:nvPr>
            <p:ph type="sldNum" sz="quarter" idx="12"/>
          </p:nvPr>
        </p:nvSpPr>
        <p:spPr/>
        <p:txBody>
          <a:bodyPr/>
          <a:lstStyle/>
          <a:p>
            <a:fld id="{33D94884-34D9-44AA-973D-5639B3097358}" type="slidenum">
              <a:rPr lang="fr-FR" smtClean="0"/>
              <a:pPr/>
              <a:t>58</a:t>
            </a:fld>
            <a:endParaRPr lang="fr-FR" dirty="0"/>
          </a:p>
        </p:txBody>
      </p:sp>
      <p:sp>
        <p:nvSpPr>
          <p:cNvPr id="12" name="Espace réservé de la date 11"/>
          <p:cNvSpPr>
            <a:spLocks noGrp="1"/>
          </p:cNvSpPr>
          <p:nvPr>
            <p:ph type="dt" sz="half" idx="10"/>
          </p:nvPr>
        </p:nvSpPr>
        <p:spPr/>
        <p:txBody>
          <a:bodyPr/>
          <a:lstStyle/>
          <a:p>
            <a:r>
              <a:rPr lang="fr-FR" dirty="0"/>
              <a:t>18/05/2015</a:t>
            </a:r>
          </a:p>
        </p:txBody>
      </p:sp>
      <p:sp>
        <p:nvSpPr>
          <p:cNvPr id="13" name="Espace réservé du contenu 12"/>
          <p:cNvSpPr>
            <a:spLocks noGrp="1"/>
          </p:cNvSpPr>
          <p:nvPr>
            <p:ph idx="1"/>
          </p:nvPr>
        </p:nvSpPr>
        <p:spPr/>
        <p:txBody>
          <a:bodyPr/>
          <a:lstStyle/>
          <a:p>
            <a:endParaRPr lang="fr-FR" i="1" dirty="0"/>
          </a:p>
        </p:txBody>
      </p:sp>
      <p:pic>
        <p:nvPicPr>
          <p:cNvPr id="14" name="Image 13"/>
          <p:cNvPicPr>
            <a:picLocks noChangeAspect="1"/>
          </p:cNvPicPr>
          <p:nvPr/>
        </p:nvPicPr>
        <p:blipFill>
          <a:blip r:embed="rId2"/>
          <a:stretch>
            <a:fillRect/>
          </a:stretch>
        </p:blipFill>
        <p:spPr>
          <a:xfrm>
            <a:off x="1322417" y="1185759"/>
            <a:ext cx="6499165" cy="4613950"/>
          </a:xfrm>
          <a:prstGeom prst="rect">
            <a:avLst/>
          </a:prstGeom>
        </p:spPr>
      </p:pic>
    </p:spTree>
    <p:extLst>
      <p:ext uri="{BB962C8B-B14F-4D97-AF65-F5344CB8AC3E}">
        <p14:creationId xmlns:p14="http://schemas.microsoft.com/office/powerpoint/2010/main" val="35265542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924801" y="1245140"/>
            <a:ext cx="7134565" cy="4990846"/>
          </a:xfrm>
          <a:prstGeom prst="rect">
            <a:avLst/>
          </a:prstGeom>
        </p:spPr>
      </p:pic>
      <p:sp>
        <p:nvSpPr>
          <p:cNvPr id="2" name="Titre 1"/>
          <p:cNvSpPr>
            <a:spLocks noGrp="1"/>
          </p:cNvSpPr>
          <p:nvPr>
            <p:ph type="title"/>
          </p:nvPr>
        </p:nvSpPr>
        <p:spPr/>
        <p:txBody>
          <a:bodyPr>
            <a:normAutofit/>
          </a:bodyPr>
          <a:lstStyle/>
          <a:p>
            <a:r>
              <a:rPr lang="fr-FR" sz="2000" dirty="0"/>
              <a:t>Souscription simplifiée MSP 4/6</a:t>
            </a:r>
          </a:p>
        </p:txBody>
      </p:sp>
      <p:sp>
        <p:nvSpPr>
          <p:cNvPr id="5" name="ZoneTexte 4"/>
          <p:cNvSpPr txBox="1"/>
          <p:nvPr/>
        </p:nvSpPr>
        <p:spPr>
          <a:xfrm>
            <a:off x="2368819" y="5286050"/>
            <a:ext cx="5328592" cy="1169551"/>
          </a:xfrm>
          <a:prstGeom prst="rect">
            <a:avLst/>
          </a:prstGeom>
          <a:noFill/>
        </p:spPr>
        <p:txBody>
          <a:bodyPr wrap="square" rtlCol="0">
            <a:spAutoFit/>
          </a:bodyPr>
          <a:lstStyle/>
          <a:p>
            <a:r>
              <a:rPr lang="fr-FR" sz="1400" dirty="0"/>
              <a:t>Tous les champs en rouge sont obligatoires. </a:t>
            </a:r>
          </a:p>
          <a:p>
            <a:endParaRPr lang="fr-FR" sz="1400" dirty="0"/>
          </a:p>
          <a:p>
            <a:r>
              <a:rPr lang="fr-FR" sz="1400" dirty="0"/>
              <a:t>Pour éviter des blocages dans GAIAC, la CSP est à renseigner.</a:t>
            </a:r>
          </a:p>
          <a:p>
            <a:r>
              <a:rPr lang="fr-FR" sz="1400" dirty="0"/>
              <a:t>Une fois les données renseignées vous devez cliquer sur « suivant »</a:t>
            </a:r>
          </a:p>
          <a:p>
            <a:endParaRPr lang="fr-FR" sz="1400" dirty="0"/>
          </a:p>
        </p:txBody>
      </p:sp>
      <p:sp>
        <p:nvSpPr>
          <p:cNvPr id="6" name="Espace réservé du numéro de diapositive 5"/>
          <p:cNvSpPr>
            <a:spLocks noGrp="1"/>
          </p:cNvSpPr>
          <p:nvPr>
            <p:ph type="sldNum" sz="quarter" idx="12"/>
          </p:nvPr>
        </p:nvSpPr>
        <p:spPr/>
        <p:txBody>
          <a:bodyPr/>
          <a:lstStyle/>
          <a:p>
            <a:fld id="{33D94884-34D9-44AA-973D-5639B3097358}" type="slidenum">
              <a:rPr lang="fr-FR" smtClean="0"/>
              <a:pPr/>
              <a:t>59</a:t>
            </a:fld>
            <a:endParaRPr lang="fr-FR"/>
          </a:p>
        </p:txBody>
      </p:sp>
      <p:sp>
        <p:nvSpPr>
          <p:cNvPr id="7" name="Espace réservé de la date 6"/>
          <p:cNvSpPr>
            <a:spLocks noGrp="1"/>
          </p:cNvSpPr>
          <p:nvPr>
            <p:ph type="dt" sz="half" idx="10"/>
          </p:nvPr>
        </p:nvSpPr>
        <p:spPr/>
        <p:txBody>
          <a:bodyPr/>
          <a:lstStyle/>
          <a:p>
            <a:r>
              <a:rPr lang="fr-FR"/>
              <a:t>18/05/2015</a:t>
            </a:r>
          </a:p>
        </p:txBody>
      </p:sp>
      <p:pic>
        <p:nvPicPr>
          <p:cNvPr id="9" name="Picture 3" descr="C:\Users\MABERKANE\AppData\Local\Microsoft\Windows\Temporary Internet Files\Content.IE5\OZI5J2EW\Panneau-Attention[1].png"/>
          <p:cNvPicPr>
            <a:picLocks noChangeAspect="1" noChangeArrowheads="1"/>
          </p:cNvPicPr>
          <p:nvPr/>
        </p:nvPicPr>
        <p:blipFill>
          <a:blip r:embed="rId3"/>
          <a:srcRect/>
          <a:stretch>
            <a:fillRect/>
          </a:stretch>
        </p:blipFill>
        <p:spPr bwMode="auto">
          <a:xfrm>
            <a:off x="2658897" y="1763204"/>
            <a:ext cx="640236" cy="560716"/>
          </a:xfrm>
          <a:prstGeom prst="rect">
            <a:avLst/>
          </a:prstGeom>
          <a:noFill/>
        </p:spPr>
      </p:pic>
      <p:sp>
        <p:nvSpPr>
          <p:cNvPr id="10" name="ZoneTexte 9"/>
          <p:cNvSpPr txBox="1"/>
          <p:nvPr/>
        </p:nvSpPr>
        <p:spPr>
          <a:xfrm>
            <a:off x="1404688" y="2341281"/>
            <a:ext cx="4505223" cy="523220"/>
          </a:xfrm>
          <a:prstGeom prst="rect">
            <a:avLst/>
          </a:prstGeom>
          <a:noFill/>
        </p:spPr>
        <p:txBody>
          <a:bodyPr wrap="square" rtlCol="0">
            <a:spAutoFit/>
          </a:bodyPr>
          <a:lstStyle/>
          <a:p>
            <a:r>
              <a:rPr lang="fr-FR" sz="1400" dirty="0">
                <a:solidFill>
                  <a:srgbClr val="FF0000"/>
                </a:solidFill>
              </a:rPr>
              <a:t>La souscription simplifiée n’est ouverte que pour les actifs</a:t>
            </a:r>
          </a:p>
          <a:p>
            <a:endParaRPr lang="fr-FR" sz="1400" dirty="0"/>
          </a:p>
        </p:txBody>
      </p:sp>
    </p:spTree>
    <p:extLst>
      <p:ext uri="{BB962C8B-B14F-4D97-AF65-F5344CB8AC3E}">
        <p14:creationId xmlns:p14="http://schemas.microsoft.com/office/powerpoint/2010/main" val="1030607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re 1"/>
          <p:cNvSpPr>
            <a:spLocks noGrp="1"/>
          </p:cNvSpPr>
          <p:nvPr>
            <p:ph type="title"/>
          </p:nvPr>
        </p:nvSpPr>
        <p:spPr>
          <a:xfrm>
            <a:off x="457200" y="452438"/>
            <a:ext cx="8229600" cy="573087"/>
          </a:xfrm>
        </p:spPr>
        <p:txBody>
          <a:bodyPr/>
          <a:lstStyle/>
          <a:p>
            <a:r>
              <a:rPr lang="fr-FR" dirty="0">
                <a:latin typeface="Calibri" charset="0"/>
              </a:rPr>
              <a:t>Connexion et principes de base </a:t>
            </a:r>
            <a:r>
              <a:rPr lang="fr-FR" dirty="0"/>
              <a:t>: environnement </a:t>
            </a:r>
          </a:p>
        </p:txBody>
      </p:sp>
      <p:sp>
        <p:nvSpPr>
          <p:cNvPr id="2" name="Espace réservé du contenu 1"/>
          <p:cNvSpPr>
            <a:spLocks noGrp="1"/>
          </p:cNvSpPr>
          <p:nvPr>
            <p:ph idx="1"/>
          </p:nvPr>
        </p:nvSpPr>
        <p:spPr/>
        <p:txBody>
          <a:bodyPr/>
          <a:lstStyle/>
          <a:p>
            <a:endParaRPr lang="fr-FR"/>
          </a:p>
        </p:txBody>
      </p:sp>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pic>
        <p:nvPicPr>
          <p:cNvPr id="9218" name="Picture 2"/>
          <p:cNvPicPr>
            <a:picLocks noChangeAspect="1" noChangeArrowheads="1"/>
          </p:cNvPicPr>
          <p:nvPr/>
        </p:nvPicPr>
        <p:blipFill>
          <a:blip r:embed="rId2"/>
          <a:srcRect/>
          <a:stretch>
            <a:fillRect/>
          </a:stretch>
        </p:blipFill>
        <p:spPr bwMode="auto">
          <a:xfrm>
            <a:off x="107424" y="1412776"/>
            <a:ext cx="6503293" cy="4846125"/>
          </a:xfrm>
          <a:prstGeom prst="rect">
            <a:avLst/>
          </a:prstGeom>
          <a:noFill/>
          <a:ln w="9525">
            <a:noFill/>
            <a:miter lim="800000"/>
            <a:headEnd/>
            <a:tailEnd/>
          </a:ln>
        </p:spPr>
      </p:pic>
      <p:pic>
        <p:nvPicPr>
          <p:cNvPr id="7" name="Image 6"/>
          <p:cNvPicPr/>
          <p:nvPr/>
        </p:nvPicPr>
        <p:blipFill>
          <a:blip r:embed="rId3"/>
          <a:srcRect/>
          <a:stretch>
            <a:fillRect/>
          </a:stretch>
        </p:blipFill>
        <p:spPr bwMode="auto">
          <a:xfrm>
            <a:off x="3383280" y="2268771"/>
            <a:ext cx="5760720" cy="2478771"/>
          </a:xfrm>
          <a:prstGeom prst="rect">
            <a:avLst/>
          </a:prstGeom>
          <a:noFill/>
          <a:ln w="9525">
            <a:noFill/>
            <a:miter lim="800000"/>
            <a:headEnd/>
            <a:tailEnd/>
          </a:ln>
        </p:spPr>
      </p:pic>
      <p:sp>
        <p:nvSpPr>
          <p:cNvPr id="8" name="ZoneTexte 7"/>
          <p:cNvSpPr txBox="1"/>
          <p:nvPr/>
        </p:nvSpPr>
        <p:spPr bwMode="auto">
          <a:xfrm>
            <a:off x="6804248" y="4384600"/>
            <a:ext cx="2088232" cy="1994392"/>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endParaRPr lang="fr-FR" b="1" dirty="0">
              <a:solidFill>
                <a:schemeClr val="tx1"/>
              </a:solidFill>
            </a:endParaRPr>
          </a:p>
          <a:p>
            <a:pPr marL="250825" indent="-250825" eaLnBrk="0" hangingPunct="0">
              <a:spcBef>
                <a:spcPct val="20000"/>
              </a:spcBef>
              <a:buClr>
                <a:srgbClr val="6AA517"/>
              </a:buClr>
              <a:buSzPct val="125000"/>
            </a:pPr>
            <a:r>
              <a:rPr lang="fr-FR" b="1" dirty="0">
                <a:solidFill>
                  <a:schemeClr val="tx1"/>
                </a:solidFill>
              </a:rPr>
              <a:t>	Production</a:t>
            </a:r>
          </a:p>
          <a:p>
            <a:pPr marL="250825" indent="-250825" eaLnBrk="0" hangingPunct="0">
              <a:spcBef>
                <a:spcPct val="20000"/>
              </a:spcBef>
              <a:buClr>
                <a:srgbClr val="6AA517"/>
              </a:buClr>
              <a:buSzPct val="125000"/>
            </a:pPr>
            <a:endParaRPr lang="fr-FR" b="1" dirty="0">
              <a:solidFill>
                <a:schemeClr val="tx1"/>
              </a:solidFill>
            </a:endParaRPr>
          </a:p>
          <a:p>
            <a:pPr marL="250825" indent="-250825" eaLnBrk="0" hangingPunct="0">
              <a:spcBef>
                <a:spcPct val="20000"/>
              </a:spcBef>
              <a:buClr>
                <a:srgbClr val="6AA517"/>
              </a:buClr>
              <a:buSzPct val="125000"/>
            </a:pPr>
            <a:r>
              <a:rPr lang="fr-FR" sz="1200" dirty="0">
                <a:solidFill>
                  <a:schemeClr val="tx1"/>
                </a:solidFill>
              </a:rPr>
              <a:t>	L’accès à ORPER en production (condition réelle d’exploitation) se fait via un portail d’application</a:t>
            </a:r>
          </a:p>
        </p:txBody>
      </p:sp>
      <p:sp>
        <p:nvSpPr>
          <p:cNvPr id="9" name="ZoneTexte 8"/>
          <p:cNvSpPr txBox="1"/>
          <p:nvPr/>
        </p:nvSpPr>
        <p:spPr bwMode="auto">
          <a:xfrm>
            <a:off x="6868144" y="1131108"/>
            <a:ext cx="2408000" cy="2289858"/>
          </a:xfrm>
          <a:prstGeom prst="rect">
            <a:avLst/>
          </a:prstGeom>
          <a:noFill/>
          <a:ln w="9525">
            <a:noFill/>
            <a:miter lim="800000"/>
            <a:headEnd/>
            <a:tailEnd/>
          </a:ln>
        </p:spPr>
        <p:txBody>
          <a:bodyPr wrap="square" rtlCol="0">
            <a:spAutoFit/>
          </a:bodyPr>
          <a:lstStyle/>
          <a:p>
            <a:pPr marL="250825" indent="-250825" eaLnBrk="0" hangingPunct="0">
              <a:spcBef>
                <a:spcPct val="20000"/>
              </a:spcBef>
              <a:buClr>
                <a:srgbClr val="6AA517"/>
              </a:buClr>
              <a:buSzPct val="125000"/>
            </a:pPr>
            <a:r>
              <a:rPr lang="fr-FR" b="1" dirty="0">
                <a:solidFill>
                  <a:schemeClr val="tx1"/>
                </a:solidFill>
              </a:rPr>
              <a:t>	Essai</a:t>
            </a:r>
          </a:p>
          <a:p>
            <a:pPr marL="250825" indent="-250825" eaLnBrk="0" hangingPunct="0">
              <a:spcBef>
                <a:spcPct val="20000"/>
              </a:spcBef>
              <a:buClr>
                <a:srgbClr val="6AA517"/>
              </a:buClr>
              <a:buSzPct val="125000"/>
            </a:pPr>
            <a:r>
              <a:rPr lang="fr-FR" sz="1400" dirty="0">
                <a:solidFill>
                  <a:schemeClr val="tx1"/>
                </a:solidFill>
              </a:rPr>
              <a:t>	</a:t>
            </a:r>
            <a:r>
              <a:rPr lang="fr-FR" sz="1200" dirty="0">
                <a:solidFill>
                  <a:schemeClr val="tx1"/>
                </a:solidFill>
              </a:rPr>
              <a:t>La connexion en environnement  d’essai S06 peut se faire via le Portail MGEN dans ce cas-là vos habilitations ORPER seront chargées dans l’outil, sinon via le Lanceur ci-dessous vous pouvez utiliser d’autres matricules avec d’autres habilitations.</a:t>
            </a:r>
            <a:endParaRPr lang="fr-FR" sz="1400" dirty="0">
              <a:solidFill>
                <a:schemeClr val="tx1"/>
              </a:solidFill>
            </a:endParaRPr>
          </a:p>
        </p:txBody>
      </p:sp>
      <p:sp>
        <p:nvSpPr>
          <p:cNvPr id="10" name="Flèche gauche 9"/>
          <p:cNvSpPr/>
          <p:nvPr/>
        </p:nvSpPr>
        <p:spPr bwMode="auto">
          <a:xfrm>
            <a:off x="6868144" y="4941168"/>
            <a:ext cx="1592287" cy="360040"/>
          </a:xfrm>
          <a:prstGeom prst="leftArrow">
            <a:avLst/>
          </a:prstGeom>
          <a:solidFill>
            <a:srgbClr val="002060">
              <a:alpha val="30196"/>
            </a:srgbClr>
          </a:solidFill>
          <a:ln w="9525" algn="ctr">
            <a:noFill/>
            <a:miter lim="800000"/>
            <a:headEnd/>
            <a:tailEnd/>
          </a:ln>
        </p:spPr>
        <p:txBody>
          <a:bodyPr wrap="none" lIns="0" tIns="0" rIns="0" bIns="0" rtlCol="0" anchor="ctr" anchorCtr="1"/>
          <a:lstStyle/>
          <a:p>
            <a:pPr algn="ctr"/>
            <a:endParaRPr lang="fr-FR" sz="1000" b="1" dirty="0"/>
          </a:p>
        </p:txBody>
      </p:sp>
      <p:sp>
        <p:nvSpPr>
          <p:cNvPr id="11" name="Flèche vers le bas 10"/>
          <p:cNvSpPr/>
          <p:nvPr/>
        </p:nvSpPr>
        <p:spPr bwMode="auto">
          <a:xfrm>
            <a:off x="6804248" y="1350658"/>
            <a:ext cx="348257" cy="1135637"/>
          </a:xfrm>
          <a:prstGeom prst="downArrow">
            <a:avLst/>
          </a:prstGeom>
          <a:solidFill>
            <a:srgbClr val="002060">
              <a:alpha val="30196"/>
            </a:srgbClr>
          </a:solidFill>
          <a:ln w="9525" algn="ctr">
            <a:noFill/>
            <a:miter lim="800000"/>
            <a:headEnd/>
            <a:tailEnd/>
          </a:ln>
        </p:spPr>
        <p:txBody>
          <a:bodyPr wrap="none" lIns="0" tIns="0" rIns="0" bIns="0" rtlCol="0" anchor="ctr" anchorCtr="1"/>
          <a:lstStyle/>
          <a:p>
            <a:pPr algn="ctr"/>
            <a:endParaRPr lang="fr-FR" sz="1000" b="1" dirty="0"/>
          </a:p>
        </p:txBody>
      </p:sp>
      <p:sp>
        <p:nvSpPr>
          <p:cNvPr id="3" name="Espace réservé de la date 2"/>
          <p:cNvSpPr>
            <a:spLocks noGrp="1"/>
          </p:cNvSpPr>
          <p:nvPr>
            <p:ph type="dt" sz="half" idx="10"/>
          </p:nvPr>
        </p:nvSpPr>
        <p:spPr>
          <a:xfrm>
            <a:off x="342900" y="6235986"/>
            <a:ext cx="776850" cy="365125"/>
          </a:xfrm>
        </p:spPr>
        <p:txBody>
          <a:bodyPr/>
          <a:lstStyle/>
          <a:p>
            <a:pPr>
              <a:defRPr/>
            </a:pPr>
            <a:r>
              <a:rPr lang="fr-FR"/>
              <a:t>16/03/2017</a:t>
            </a:r>
            <a:endParaRPr lang="fr-FR" dirty="0"/>
          </a:p>
        </p:txBody>
      </p:sp>
      <p:sp>
        <p:nvSpPr>
          <p:cNvPr id="5" name="Espace réservé du numéro de diapositive 4"/>
          <p:cNvSpPr>
            <a:spLocks noGrp="1"/>
          </p:cNvSpPr>
          <p:nvPr>
            <p:ph type="sldNum" sz="quarter" idx="12"/>
          </p:nvPr>
        </p:nvSpPr>
        <p:spPr>
          <a:xfrm>
            <a:off x="6553200" y="6235986"/>
            <a:ext cx="2133600" cy="365125"/>
          </a:xfrm>
        </p:spPr>
        <p:txBody>
          <a:bodyPr/>
          <a:lstStyle/>
          <a:p>
            <a:pPr>
              <a:defRPr/>
            </a:pPr>
            <a:fld id="{12216186-C44C-154D-A70D-CA4C64A89F65}" type="slidenum">
              <a:rPr lang="fr-FR" smtClean="0"/>
              <a:pPr>
                <a:defRPr/>
              </a:pPr>
              <a:t>6</a:t>
            </a:fld>
            <a:endParaRPr lang="fr-FR" dirty="0"/>
          </a:p>
        </p:txBody>
      </p:sp>
      <p:sp>
        <p:nvSpPr>
          <p:cNvPr id="6" name="Espace réservé du pied de page 5"/>
          <p:cNvSpPr>
            <a:spLocks noGrp="1"/>
          </p:cNvSpPr>
          <p:nvPr>
            <p:ph type="ftr" sz="quarter" idx="11"/>
          </p:nvPr>
        </p:nvSpPr>
        <p:spPr/>
        <p:txBody>
          <a:bodyPr/>
          <a:lstStyle/>
          <a:p>
            <a:pPr>
              <a:defRPr/>
            </a:pPr>
            <a:r>
              <a:rPr lang="fr-FR"/>
              <a:t>Formation ORPER – Projet YSEOP</a:t>
            </a:r>
            <a:endParaRPr lang="fr-FR" dirty="0"/>
          </a:p>
        </p:txBody>
      </p:sp>
    </p:spTree>
    <p:extLst>
      <p:ext uri="{BB962C8B-B14F-4D97-AF65-F5344CB8AC3E}">
        <p14:creationId xmlns:p14="http://schemas.microsoft.com/office/powerpoint/2010/main" val="2670495623"/>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922170" y="981745"/>
            <a:ext cx="7443617" cy="5287656"/>
          </a:xfrm>
          <a:prstGeom prst="rect">
            <a:avLst/>
          </a:prstGeom>
        </p:spPr>
      </p:pic>
      <p:sp>
        <p:nvSpPr>
          <p:cNvPr id="2" name="Titre 1"/>
          <p:cNvSpPr>
            <a:spLocks noGrp="1"/>
          </p:cNvSpPr>
          <p:nvPr>
            <p:ph type="title"/>
          </p:nvPr>
        </p:nvSpPr>
        <p:spPr/>
        <p:txBody>
          <a:bodyPr>
            <a:normAutofit/>
          </a:bodyPr>
          <a:lstStyle/>
          <a:p>
            <a:r>
              <a:rPr lang="fr-FR" sz="2000" dirty="0"/>
              <a:t>Souscription simplifiée MSP 5/6</a:t>
            </a:r>
          </a:p>
        </p:txBody>
      </p:sp>
      <p:sp>
        <p:nvSpPr>
          <p:cNvPr id="6" name="ZoneTexte 5"/>
          <p:cNvSpPr txBox="1"/>
          <p:nvPr/>
        </p:nvSpPr>
        <p:spPr>
          <a:xfrm>
            <a:off x="5211530" y="3519193"/>
            <a:ext cx="3154257" cy="954107"/>
          </a:xfrm>
          <a:prstGeom prst="rect">
            <a:avLst/>
          </a:prstGeom>
          <a:noFill/>
        </p:spPr>
        <p:txBody>
          <a:bodyPr wrap="square" rtlCol="0">
            <a:spAutoFit/>
          </a:bodyPr>
          <a:lstStyle/>
          <a:p>
            <a:r>
              <a:rPr lang="fr-FR" sz="1400" dirty="0"/>
              <a:t>Tous les champs en rouge sont obligatoires. </a:t>
            </a:r>
          </a:p>
          <a:p>
            <a:r>
              <a:rPr lang="fr-FR" sz="1400" dirty="0"/>
              <a:t>Une fois les données renseignées vous devez cliquer sur « activer »</a:t>
            </a:r>
          </a:p>
        </p:txBody>
      </p:sp>
      <p:sp>
        <p:nvSpPr>
          <p:cNvPr id="5" name="Espace réservé du numéro de diapositive 4"/>
          <p:cNvSpPr>
            <a:spLocks noGrp="1"/>
          </p:cNvSpPr>
          <p:nvPr>
            <p:ph type="sldNum" sz="quarter" idx="12"/>
          </p:nvPr>
        </p:nvSpPr>
        <p:spPr/>
        <p:txBody>
          <a:bodyPr/>
          <a:lstStyle/>
          <a:p>
            <a:fld id="{33D94884-34D9-44AA-973D-5639B3097358}" type="slidenum">
              <a:rPr lang="fr-FR" smtClean="0"/>
              <a:pPr/>
              <a:t>60</a:t>
            </a:fld>
            <a:endParaRPr lang="fr-FR"/>
          </a:p>
        </p:txBody>
      </p:sp>
      <p:sp>
        <p:nvSpPr>
          <p:cNvPr id="7" name="Espace réservé de la date 6"/>
          <p:cNvSpPr>
            <a:spLocks noGrp="1"/>
          </p:cNvSpPr>
          <p:nvPr>
            <p:ph type="dt" sz="half" idx="10"/>
          </p:nvPr>
        </p:nvSpPr>
        <p:spPr/>
        <p:txBody>
          <a:bodyPr/>
          <a:lstStyle/>
          <a:p>
            <a:r>
              <a:rPr lang="fr-FR"/>
              <a:t>18/05/2015</a:t>
            </a:r>
          </a:p>
        </p:txBody>
      </p:sp>
      <p:pic>
        <p:nvPicPr>
          <p:cNvPr id="9" name="Picture 4" descr="http://apprendre.tv5monde.com/sites/apprendre.tv5monde.com/files/styles/asset_image_full/public/assets/images/picto_astuces_ampou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3308" y="5091719"/>
            <a:ext cx="566897" cy="566897"/>
          </a:xfrm>
          <a:prstGeom prst="rect">
            <a:avLst/>
          </a:prstGeom>
          <a:noFill/>
          <a:extLst>
            <a:ext uri="{909E8E84-426E-40DD-AFC4-6F175D3DCCD1}">
              <a14:hiddenFill xmlns:a14="http://schemas.microsoft.com/office/drawing/2010/main">
                <a:solidFill>
                  <a:srgbClr val="FFFFFF"/>
                </a:solidFill>
              </a14:hiddenFill>
            </a:ext>
          </a:extLst>
        </p:spPr>
      </p:pic>
      <p:sp>
        <p:nvSpPr>
          <p:cNvPr id="10" name="ZoneTexte 9"/>
          <p:cNvSpPr txBox="1"/>
          <p:nvPr/>
        </p:nvSpPr>
        <p:spPr>
          <a:xfrm>
            <a:off x="2060205" y="5078476"/>
            <a:ext cx="5611130" cy="1169551"/>
          </a:xfrm>
          <a:prstGeom prst="rect">
            <a:avLst/>
          </a:prstGeom>
          <a:noFill/>
        </p:spPr>
        <p:txBody>
          <a:bodyPr wrap="square" rtlCol="0">
            <a:spAutoFit/>
          </a:bodyPr>
          <a:lstStyle/>
          <a:p>
            <a:pPr marL="285750" indent="-285750">
              <a:buFont typeface="Arial" panose="020B0604020202020204" pitchFamily="34" charset="0"/>
              <a:buChar char="•"/>
            </a:pPr>
            <a:r>
              <a:rPr lang="fr-FR" sz="1400" dirty="0"/>
              <a:t>Pour les saisies de date, si vous ne renseignez que le jour, ORPER complétera avec le mois et l’année en cours. Si vous renseignez le jour et le mois, il complétera avec l’année en cours (01 =&gt; 01/03/2017).</a:t>
            </a:r>
          </a:p>
          <a:p>
            <a:pPr marL="285750" indent="-285750">
              <a:buFont typeface="Arial" panose="020B0604020202020204" pitchFamily="34" charset="0"/>
              <a:buChar char="•"/>
            </a:pPr>
            <a:r>
              <a:rPr lang="fr-FR" sz="1400" dirty="0"/>
              <a:t>Pour laisser ORPER calculer la clé du numéro INSEE, renseigner le champ à « 99 »</a:t>
            </a:r>
          </a:p>
        </p:txBody>
      </p:sp>
    </p:spTree>
    <p:extLst>
      <p:ext uri="{BB962C8B-B14F-4D97-AF65-F5344CB8AC3E}">
        <p14:creationId xmlns:p14="http://schemas.microsoft.com/office/powerpoint/2010/main" val="7577531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000" dirty="0"/>
              <a:t>Souscription simplifiée  MSP 6/6</a:t>
            </a:r>
          </a:p>
        </p:txBody>
      </p:sp>
      <p:sp>
        <p:nvSpPr>
          <p:cNvPr id="5" name="ZoneTexte 4"/>
          <p:cNvSpPr txBox="1"/>
          <p:nvPr/>
        </p:nvSpPr>
        <p:spPr>
          <a:xfrm>
            <a:off x="1979712" y="4293096"/>
            <a:ext cx="5544616" cy="1754326"/>
          </a:xfrm>
          <a:prstGeom prst="rect">
            <a:avLst/>
          </a:prstGeom>
          <a:noFill/>
        </p:spPr>
        <p:txBody>
          <a:bodyPr wrap="square" rtlCol="0">
            <a:spAutoFit/>
          </a:bodyPr>
          <a:lstStyle/>
          <a:p>
            <a:pPr algn="ctr"/>
            <a:r>
              <a:rPr lang="fr-FR" dirty="0"/>
              <a:t>La souscription RC est terminée</a:t>
            </a:r>
          </a:p>
          <a:p>
            <a:pPr algn="ctr"/>
            <a:endParaRPr lang="fr-FR" dirty="0"/>
          </a:p>
          <a:p>
            <a:pPr algn="ctr"/>
            <a:r>
              <a:rPr lang="fr-FR" dirty="0"/>
              <a:t>Une fois la souscription simplifiée enregistrée, vous pouvez consulter les éléments du dossier via le menu « Consulter Modifier un dossier »</a:t>
            </a:r>
          </a:p>
          <a:p>
            <a:pPr algn="ctr"/>
            <a:endParaRPr lang="fr-FR" dirty="0"/>
          </a:p>
        </p:txBody>
      </p:sp>
      <p:sp>
        <p:nvSpPr>
          <p:cNvPr id="6" name="Espace réservé du numéro de diapositive 5"/>
          <p:cNvSpPr>
            <a:spLocks noGrp="1"/>
          </p:cNvSpPr>
          <p:nvPr>
            <p:ph type="sldNum" sz="quarter" idx="12"/>
          </p:nvPr>
        </p:nvSpPr>
        <p:spPr/>
        <p:txBody>
          <a:bodyPr/>
          <a:lstStyle/>
          <a:p>
            <a:fld id="{33D94884-34D9-44AA-973D-5639B3097358}" type="slidenum">
              <a:rPr lang="fr-FR" smtClean="0"/>
              <a:pPr/>
              <a:t>61</a:t>
            </a:fld>
            <a:endParaRPr lang="fr-FR"/>
          </a:p>
        </p:txBody>
      </p:sp>
      <p:sp>
        <p:nvSpPr>
          <p:cNvPr id="7" name="Espace réservé de la date 6"/>
          <p:cNvSpPr>
            <a:spLocks noGrp="1"/>
          </p:cNvSpPr>
          <p:nvPr>
            <p:ph type="dt" sz="half" idx="10"/>
          </p:nvPr>
        </p:nvSpPr>
        <p:spPr/>
        <p:txBody>
          <a:bodyPr/>
          <a:lstStyle/>
          <a:p>
            <a:r>
              <a:rPr lang="fr-FR"/>
              <a:t>18/05/2015</a:t>
            </a:r>
          </a:p>
        </p:txBody>
      </p:sp>
      <p:pic>
        <p:nvPicPr>
          <p:cNvPr id="4" name="Image 3"/>
          <p:cNvPicPr>
            <a:picLocks noChangeAspect="1"/>
          </p:cNvPicPr>
          <p:nvPr/>
        </p:nvPicPr>
        <p:blipFill>
          <a:blip r:embed="rId2"/>
          <a:stretch>
            <a:fillRect/>
          </a:stretch>
        </p:blipFill>
        <p:spPr>
          <a:xfrm>
            <a:off x="997143" y="1433932"/>
            <a:ext cx="7509753" cy="2859164"/>
          </a:xfrm>
          <a:prstGeom prst="rect">
            <a:avLst/>
          </a:prstGeom>
        </p:spPr>
      </p:pic>
    </p:spTree>
    <p:extLst>
      <p:ext uri="{BB962C8B-B14F-4D97-AF65-F5344CB8AC3E}">
        <p14:creationId xmlns:p14="http://schemas.microsoft.com/office/powerpoint/2010/main" val="39543061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Souscription RC : cas particulier du </a:t>
            </a:r>
            <a:r>
              <a:rPr lang="fr-FR" dirty="0" err="1"/>
              <a:t>rc</a:t>
            </a:r>
            <a:r>
              <a:rPr lang="fr-FR" dirty="0"/>
              <a:t> référencé</a:t>
            </a:r>
          </a:p>
        </p:txBody>
      </p:sp>
      <p:sp>
        <p:nvSpPr>
          <p:cNvPr id="8" name="Espace réservé du texte 7"/>
          <p:cNvSpPr>
            <a:spLocks noGrp="1"/>
          </p:cNvSpPr>
          <p:nvPr>
            <p:ph type="body" idx="1"/>
          </p:nvPr>
        </p:nvSpPr>
        <p:spPr/>
        <p:txBody>
          <a:bodyPr/>
          <a:lstStyle/>
          <a:p>
            <a:r>
              <a:rPr lang="fr-FR" dirty="0"/>
              <a:t>Souscription simplifiée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62</a:t>
            </a:fld>
            <a:endParaRPr lang="fr-FR" dirty="0"/>
          </a:p>
        </p:txBody>
      </p:sp>
    </p:spTree>
    <p:extLst>
      <p:ext uri="{BB962C8B-B14F-4D97-AF65-F5344CB8AC3E}">
        <p14:creationId xmlns:p14="http://schemas.microsoft.com/office/powerpoint/2010/main" val="26016982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63</a:t>
            </a:fld>
            <a:endParaRPr lang="fr-FR" dirty="0"/>
          </a:p>
        </p:txBody>
      </p:sp>
      <p:sp>
        <p:nvSpPr>
          <p:cNvPr id="6" name="Titre 5"/>
          <p:cNvSpPr>
            <a:spLocks noGrp="1"/>
          </p:cNvSpPr>
          <p:nvPr>
            <p:ph type="title"/>
          </p:nvPr>
        </p:nvSpPr>
        <p:spPr/>
        <p:txBody>
          <a:bodyPr/>
          <a:lstStyle/>
          <a:p>
            <a:r>
              <a:rPr lang="fr-FR" dirty="0"/>
              <a:t>Souscription simplifiée  MSP : cas particulier des offres RC Référencé</a:t>
            </a:r>
          </a:p>
        </p:txBody>
      </p:sp>
      <p:pic>
        <p:nvPicPr>
          <p:cNvPr id="7" name="Image 6"/>
          <p:cNvPicPr>
            <a:picLocks noChangeAspect="1"/>
          </p:cNvPicPr>
          <p:nvPr/>
        </p:nvPicPr>
        <p:blipFill>
          <a:blip r:embed="rId2"/>
          <a:stretch>
            <a:fillRect/>
          </a:stretch>
        </p:blipFill>
        <p:spPr>
          <a:xfrm>
            <a:off x="200271" y="1253975"/>
            <a:ext cx="7010910" cy="4982011"/>
          </a:xfrm>
          <a:prstGeom prst="rect">
            <a:avLst/>
          </a:prstGeom>
        </p:spPr>
      </p:pic>
      <p:sp>
        <p:nvSpPr>
          <p:cNvPr id="8" name="ZoneTexte 7"/>
          <p:cNvSpPr txBox="1"/>
          <p:nvPr/>
        </p:nvSpPr>
        <p:spPr>
          <a:xfrm>
            <a:off x="7211181" y="1357162"/>
            <a:ext cx="1826941" cy="4524315"/>
          </a:xfrm>
          <a:prstGeom prst="rect">
            <a:avLst/>
          </a:prstGeom>
          <a:noFill/>
        </p:spPr>
        <p:txBody>
          <a:bodyPr wrap="square" rtlCol="0">
            <a:spAutoFit/>
          </a:bodyPr>
          <a:lstStyle/>
          <a:p>
            <a:r>
              <a:rPr lang="fr-FR" sz="1600" dirty="0"/>
              <a:t>La souscription d’un MSP RC Référencé est un cas particulier dans la mesure où l’employeur de l’adhérent devient une donnée obligatoire sur le deuxième écran de la procédure.</a:t>
            </a:r>
          </a:p>
          <a:p>
            <a:endParaRPr lang="fr-FR" sz="1600" dirty="0"/>
          </a:p>
          <a:p>
            <a:r>
              <a:rPr lang="fr-FR" sz="1600" dirty="0"/>
              <a:t>Cliquer sur le bouton « Rechercher » pour accéder au référentiel employeurs (RELM)</a:t>
            </a:r>
          </a:p>
        </p:txBody>
      </p:sp>
      <p:sp>
        <p:nvSpPr>
          <p:cNvPr id="9" name="Flèche : bas 8"/>
          <p:cNvSpPr/>
          <p:nvPr/>
        </p:nvSpPr>
        <p:spPr>
          <a:xfrm rot="8386934">
            <a:off x="6254190" y="3816064"/>
            <a:ext cx="551156" cy="1883176"/>
          </a:xfrm>
          <a:prstGeom prst="downArrow">
            <a:avLst>
              <a:gd name="adj1" fmla="val 33836"/>
              <a:gd name="adj2" fmla="val 4166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649189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Le RC Référencé est réservé aux agents des 4 ministères du référencement MGEN : Ministère de l’Education nationale, de l’Enseignement Supérieur et de la Recherche, de la Jeunesse et des Sports, de la Culture et de la Communication.</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64</a:t>
            </a:fld>
            <a:endParaRPr lang="fr-FR" dirty="0"/>
          </a:p>
        </p:txBody>
      </p:sp>
      <p:sp>
        <p:nvSpPr>
          <p:cNvPr id="6" name="Titre 5"/>
          <p:cNvSpPr>
            <a:spLocks noGrp="1"/>
          </p:cNvSpPr>
          <p:nvPr>
            <p:ph type="title"/>
          </p:nvPr>
        </p:nvSpPr>
        <p:spPr/>
        <p:txBody>
          <a:bodyPr/>
          <a:lstStyle/>
          <a:p>
            <a:r>
              <a:rPr lang="fr-FR" dirty="0"/>
              <a:t>Souscription simplifiée  MSP : cas particulier des offres RC Référencé</a:t>
            </a:r>
          </a:p>
        </p:txBody>
      </p:sp>
      <p:pic>
        <p:nvPicPr>
          <p:cNvPr id="8" name="Image 7"/>
          <p:cNvPicPr>
            <a:picLocks noChangeAspect="1"/>
          </p:cNvPicPr>
          <p:nvPr/>
        </p:nvPicPr>
        <p:blipFill>
          <a:blip r:embed="rId2"/>
          <a:stretch>
            <a:fillRect/>
          </a:stretch>
        </p:blipFill>
        <p:spPr>
          <a:xfrm>
            <a:off x="476655" y="2528022"/>
            <a:ext cx="8210145" cy="3467966"/>
          </a:xfrm>
          <a:prstGeom prst="rect">
            <a:avLst/>
          </a:prstGeom>
        </p:spPr>
      </p:pic>
    </p:spTree>
    <p:extLst>
      <p:ext uri="{BB962C8B-B14F-4D97-AF65-F5344CB8AC3E}">
        <p14:creationId xmlns:p14="http://schemas.microsoft.com/office/powerpoint/2010/main" val="6159553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Les rectorats sont rattachés au Ministre de l’Education Nationale :</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65</a:t>
            </a:fld>
            <a:endParaRPr lang="fr-FR" dirty="0"/>
          </a:p>
        </p:txBody>
      </p:sp>
      <p:sp>
        <p:nvSpPr>
          <p:cNvPr id="6" name="Titre 5"/>
          <p:cNvSpPr>
            <a:spLocks noGrp="1"/>
          </p:cNvSpPr>
          <p:nvPr>
            <p:ph type="title"/>
          </p:nvPr>
        </p:nvSpPr>
        <p:spPr/>
        <p:txBody>
          <a:bodyPr/>
          <a:lstStyle/>
          <a:p>
            <a:r>
              <a:rPr lang="fr-FR" dirty="0"/>
              <a:t>Souscription simplifiée  MSP : cas particulier des offres RC Référencé</a:t>
            </a:r>
          </a:p>
        </p:txBody>
      </p:sp>
      <p:pic>
        <p:nvPicPr>
          <p:cNvPr id="7" name="Image 6"/>
          <p:cNvPicPr>
            <a:picLocks noChangeAspect="1"/>
          </p:cNvPicPr>
          <p:nvPr/>
        </p:nvPicPr>
        <p:blipFill>
          <a:blip r:embed="rId2"/>
          <a:stretch>
            <a:fillRect/>
          </a:stretch>
        </p:blipFill>
        <p:spPr>
          <a:xfrm>
            <a:off x="1653150" y="1948360"/>
            <a:ext cx="6092418" cy="4287626"/>
          </a:xfrm>
          <a:prstGeom prst="rect">
            <a:avLst/>
          </a:prstGeom>
        </p:spPr>
      </p:pic>
    </p:spTree>
    <p:extLst>
      <p:ext uri="{BB962C8B-B14F-4D97-AF65-F5344CB8AC3E}">
        <p14:creationId xmlns:p14="http://schemas.microsoft.com/office/powerpoint/2010/main" val="412242712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Cliquer sur le bouton « Sélectionner » :</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66</a:t>
            </a:fld>
            <a:endParaRPr lang="fr-FR" dirty="0"/>
          </a:p>
        </p:txBody>
      </p:sp>
      <p:sp>
        <p:nvSpPr>
          <p:cNvPr id="6" name="Titre 5"/>
          <p:cNvSpPr>
            <a:spLocks noGrp="1"/>
          </p:cNvSpPr>
          <p:nvPr>
            <p:ph type="title"/>
          </p:nvPr>
        </p:nvSpPr>
        <p:spPr/>
        <p:txBody>
          <a:bodyPr/>
          <a:lstStyle/>
          <a:p>
            <a:r>
              <a:rPr lang="fr-FR" dirty="0"/>
              <a:t>Souscription simplifiée  MSP : cas particulier des offres RC Référencé</a:t>
            </a:r>
          </a:p>
        </p:txBody>
      </p:sp>
      <p:pic>
        <p:nvPicPr>
          <p:cNvPr id="7" name="Image 6"/>
          <p:cNvPicPr>
            <a:picLocks noChangeAspect="1"/>
          </p:cNvPicPr>
          <p:nvPr/>
        </p:nvPicPr>
        <p:blipFill>
          <a:blip r:embed="rId2"/>
          <a:stretch>
            <a:fillRect/>
          </a:stretch>
        </p:blipFill>
        <p:spPr>
          <a:xfrm>
            <a:off x="1643974" y="1988712"/>
            <a:ext cx="6118698" cy="4247274"/>
          </a:xfrm>
          <a:prstGeom prst="rect">
            <a:avLst/>
          </a:prstGeom>
        </p:spPr>
      </p:pic>
    </p:spTree>
    <p:extLst>
      <p:ext uri="{BB962C8B-B14F-4D97-AF65-F5344CB8AC3E}">
        <p14:creationId xmlns:p14="http://schemas.microsoft.com/office/powerpoint/2010/main" val="39644466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L’outil ORPER récupère l’employeur sélectionné dans le référentiel RELM. À partir de ce point, les autres actions de la souscription simplifiée sont identiques à celles précédemment présentées.</a:t>
            </a:r>
          </a:p>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67</a:t>
            </a:fld>
            <a:endParaRPr lang="fr-FR" dirty="0"/>
          </a:p>
        </p:txBody>
      </p:sp>
      <p:sp>
        <p:nvSpPr>
          <p:cNvPr id="6" name="Titre 5"/>
          <p:cNvSpPr>
            <a:spLocks noGrp="1"/>
          </p:cNvSpPr>
          <p:nvPr>
            <p:ph type="title"/>
          </p:nvPr>
        </p:nvSpPr>
        <p:spPr/>
        <p:txBody>
          <a:bodyPr/>
          <a:lstStyle/>
          <a:p>
            <a:r>
              <a:rPr lang="fr-FR" dirty="0"/>
              <a:t>Souscription simplifiée  MSP : cas particulier des offres RC Référencé</a:t>
            </a:r>
          </a:p>
        </p:txBody>
      </p:sp>
      <p:pic>
        <p:nvPicPr>
          <p:cNvPr id="7" name="Image 6"/>
          <p:cNvPicPr>
            <a:picLocks noChangeAspect="1"/>
          </p:cNvPicPr>
          <p:nvPr/>
        </p:nvPicPr>
        <p:blipFill>
          <a:blip r:embed="rId2"/>
          <a:stretch>
            <a:fillRect/>
          </a:stretch>
        </p:blipFill>
        <p:spPr>
          <a:xfrm>
            <a:off x="457200" y="2442219"/>
            <a:ext cx="8151779" cy="3842525"/>
          </a:xfrm>
          <a:prstGeom prst="rect">
            <a:avLst/>
          </a:prstGeom>
        </p:spPr>
      </p:pic>
    </p:spTree>
    <p:extLst>
      <p:ext uri="{BB962C8B-B14F-4D97-AF65-F5344CB8AC3E}">
        <p14:creationId xmlns:p14="http://schemas.microsoft.com/office/powerpoint/2010/main" val="17210820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AFFILIATION RO</a:t>
            </a:r>
          </a:p>
        </p:txBody>
      </p:sp>
      <p:sp>
        <p:nvSpPr>
          <p:cNvPr id="8" name="Espace réservé du texte 7"/>
          <p:cNvSpPr>
            <a:spLocks noGrp="1"/>
          </p:cNvSpPr>
          <p:nvPr>
            <p:ph type="body" idx="1"/>
          </p:nvPr>
        </p:nvSpPr>
        <p:spPr/>
        <p:txBody>
          <a:bodyPr/>
          <a:lstStyle/>
          <a:p>
            <a:r>
              <a:rPr lang="fr-FR" dirty="0"/>
              <a:t>Souscription simplifiée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68</a:t>
            </a:fld>
            <a:endParaRPr lang="fr-FR" dirty="0"/>
          </a:p>
        </p:txBody>
      </p:sp>
    </p:spTree>
    <p:extLst>
      <p:ext uri="{BB962C8B-B14F-4D97-AF65-F5344CB8AC3E}">
        <p14:creationId xmlns:p14="http://schemas.microsoft.com/office/powerpoint/2010/main" val="243763406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Affiliation RO</a:t>
            </a:r>
            <a:r>
              <a:rPr lang="fr-FR" sz="2000" dirty="0"/>
              <a:t> simplifiée 1/6</a:t>
            </a:r>
          </a:p>
        </p:txBody>
      </p:sp>
      <p:sp>
        <p:nvSpPr>
          <p:cNvPr id="6" name="Espace réservé du numéro de diapositive 5"/>
          <p:cNvSpPr>
            <a:spLocks noGrp="1"/>
          </p:cNvSpPr>
          <p:nvPr>
            <p:ph type="sldNum" sz="quarter" idx="12"/>
          </p:nvPr>
        </p:nvSpPr>
        <p:spPr/>
        <p:txBody>
          <a:bodyPr/>
          <a:lstStyle/>
          <a:p>
            <a:fld id="{33D94884-34D9-44AA-973D-5639B3097358}" type="slidenum">
              <a:rPr lang="fr-FR" smtClean="0"/>
              <a:pPr/>
              <a:t>69</a:t>
            </a:fld>
            <a:endParaRPr lang="fr-FR"/>
          </a:p>
        </p:txBody>
      </p:sp>
      <p:sp>
        <p:nvSpPr>
          <p:cNvPr id="7" name="Espace réservé de la date 6"/>
          <p:cNvSpPr>
            <a:spLocks noGrp="1"/>
          </p:cNvSpPr>
          <p:nvPr>
            <p:ph type="dt" sz="half" idx="10"/>
          </p:nvPr>
        </p:nvSpPr>
        <p:spPr/>
        <p:txBody>
          <a:bodyPr/>
          <a:lstStyle/>
          <a:p>
            <a:r>
              <a:rPr lang="fr-FR"/>
              <a:t>18/05/2015</a:t>
            </a:r>
          </a:p>
        </p:txBody>
      </p:sp>
      <p:sp>
        <p:nvSpPr>
          <p:cNvPr id="4" name="Espace réservé du contenu 3"/>
          <p:cNvSpPr>
            <a:spLocks noGrp="1"/>
          </p:cNvSpPr>
          <p:nvPr>
            <p:ph idx="1"/>
          </p:nvPr>
        </p:nvSpPr>
        <p:spPr/>
        <p:txBody>
          <a:bodyPr/>
          <a:lstStyle/>
          <a:p>
            <a:r>
              <a:rPr lang="fr-FR" dirty="0"/>
              <a:t>Même point d’entrée que la précédente session :</a:t>
            </a:r>
          </a:p>
        </p:txBody>
      </p:sp>
      <p:pic>
        <p:nvPicPr>
          <p:cNvPr id="8" name="Image 7"/>
          <p:cNvPicPr>
            <a:picLocks noChangeAspect="1"/>
          </p:cNvPicPr>
          <p:nvPr/>
        </p:nvPicPr>
        <p:blipFill>
          <a:blip r:embed="rId2"/>
          <a:stretch>
            <a:fillRect/>
          </a:stretch>
        </p:blipFill>
        <p:spPr>
          <a:xfrm>
            <a:off x="559875" y="2376974"/>
            <a:ext cx="8024250" cy="2965322"/>
          </a:xfrm>
          <a:prstGeom prst="rect">
            <a:avLst/>
          </a:prstGeom>
        </p:spPr>
      </p:pic>
    </p:spTree>
    <p:extLst>
      <p:ext uri="{BB962C8B-B14F-4D97-AF65-F5344CB8AC3E}">
        <p14:creationId xmlns:p14="http://schemas.microsoft.com/office/powerpoint/2010/main" val="3183572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re 1"/>
          <p:cNvSpPr>
            <a:spLocks noGrp="1"/>
          </p:cNvSpPr>
          <p:nvPr>
            <p:ph type="title"/>
          </p:nvPr>
        </p:nvSpPr>
        <p:spPr>
          <a:xfrm>
            <a:off x="457200" y="452438"/>
            <a:ext cx="8229600" cy="573087"/>
          </a:xfrm>
        </p:spPr>
        <p:txBody>
          <a:bodyPr/>
          <a:lstStyle/>
          <a:p>
            <a:pPr lvl="1" algn="just"/>
            <a:r>
              <a:rPr lang="fr-FR" dirty="0"/>
              <a:t>Connexion et principes de base : connexion en site d’Essai</a:t>
            </a:r>
          </a:p>
        </p:txBody>
      </p:sp>
      <p:sp>
        <p:nvSpPr>
          <p:cNvPr id="12" name="Espace réservé du contenu 11"/>
          <p:cNvSpPr>
            <a:spLocks noGrp="1"/>
          </p:cNvSpPr>
          <p:nvPr>
            <p:ph idx="1"/>
          </p:nvPr>
        </p:nvSpPr>
        <p:spPr/>
        <p:txBody>
          <a:bodyPr/>
          <a:lstStyle/>
          <a:p>
            <a:r>
              <a:rPr lang="fr-FR" dirty="0">
                <a:hlinkClick r:id="rId2"/>
              </a:rPr>
              <a:t>http://prdnp22nlb.mgen.fij:83/CLCR/MOAlanceurNSI.do?appurl=KCTR&amp;env=Essai&amp;couloir=S-06</a:t>
            </a:r>
            <a:endParaRPr lang="fr-FR" dirty="0"/>
          </a:p>
          <a:p>
            <a:endParaRPr lang="fr-FR" dirty="0"/>
          </a:p>
        </p:txBody>
      </p:sp>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pic>
        <p:nvPicPr>
          <p:cNvPr id="2" name="Image 1"/>
          <p:cNvPicPr>
            <a:picLocks noChangeAspect="1"/>
          </p:cNvPicPr>
          <p:nvPr/>
        </p:nvPicPr>
        <p:blipFill>
          <a:blip r:embed="rId3"/>
          <a:stretch>
            <a:fillRect/>
          </a:stretch>
        </p:blipFill>
        <p:spPr>
          <a:xfrm>
            <a:off x="77821" y="2358644"/>
            <a:ext cx="9144000" cy="3877056"/>
          </a:xfrm>
          <a:prstGeom prst="rect">
            <a:avLst/>
          </a:prstGeom>
        </p:spPr>
      </p:pic>
      <p:sp>
        <p:nvSpPr>
          <p:cNvPr id="3" name="Espace réservé de la date 2"/>
          <p:cNvSpPr>
            <a:spLocks noGrp="1"/>
          </p:cNvSpPr>
          <p:nvPr>
            <p:ph type="dt" sz="half" idx="10"/>
          </p:nvPr>
        </p:nvSpPr>
        <p:spPr>
          <a:xfrm>
            <a:off x="342900" y="6235986"/>
            <a:ext cx="776850" cy="365125"/>
          </a:xfrm>
        </p:spPr>
        <p:txBody>
          <a:bodyPr/>
          <a:lstStyle/>
          <a:p>
            <a:pPr>
              <a:defRPr/>
            </a:pPr>
            <a:r>
              <a:rPr lang="fr-FR"/>
              <a:t>16/03/2017</a:t>
            </a:r>
            <a:endParaRPr lang="fr-FR" dirty="0"/>
          </a:p>
        </p:txBody>
      </p:sp>
      <p:sp>
        <p:nvSpPr>
          <p:cNvPr id="5" name="Espace réservé du numéro de diapositive 4"/>
          <p:cNvSpPr>
            <a:spLocks noGrp="1"/>
          </p:cNvSpPr>
          <p:nvPr>
            <p:ph type="sldNum" sz="quarter" idx="12"/>
          </p:nvPr>
        </p:nvSpPr>
        <p:spPr>
          <a:xfrm>
            <a:off x="6553200" y="6235986"/>
            <a:ext cx="2133600" cy="365125"/>
          </a:xfrm>
        </p:spPr>
        <p:txBody>
          <a:bodyPr/>
          <a:lstStyle/>
          <a:p>
            <a:pPr>
              <a:defRPr/>
            </a:pPr>
            <a:fld id="{12216186-C44C-154D-A70D-CA4C64A89F65}" type="slidenum">
              <a:rPr lang="fr-FR" smtClean="0"/>
              <a:pPr>
                <a:defRPr/>
              </a:pPr>
              <a:t>7</a:t>
            </a:fld>
            <a:endParaRPr lang="fr-FR" dirty="0"/>
          </a:p>
        </p:txBody>
      </p:sp>
      <p:sp>
        <p:nvSpPr>
          <p:cNvPr id="6" name="Espace réservé du pied de page 5"/>
          <p:cNvSpPr>
            <a:spLocks noGrp="1"/>
          </p:cNvSpPr>
          <p:nvPr>
            <p:ph type="ftr" sz="quarter" idx="11"/>
          </p:nvPr>
        </p:nvSpPr>
        <p:spPr/>
        <p:txBody>
          <a:bodyPr/>
          <a:lstStyle/>
          <a:p>
            <a:pPr>
              <a:defRPr/>
            </a:pPr>
            <a:r>
              <a:rPr lang="fr-FR"/>
              <a:t>Formation ORPER – Projet YSEOP</a:t>
            </a:r>
            <a:endParaRPr lang="fr-FR" dirty="0"/>
          </a:p>
        </p:txBody>
      </p:sp>
      <p:pic>
        <p:nvPicPr>
          <p:cNvPr id="4" name="Image 3"/>
          <p:cNvPicPr>
            <a:picLocks noChangeAspect="1"/>
          </p:cNvPicPr>
          <p:nvPr/>
        </p:nvPicPr>
        <p:blipFill>
          <a:blip r:embed="rId4"/>
          <a:stretch>
            <a:fillRect/>
          </a:stretch>
        </p:blipFill>
        <p:spPr>
          <a:xfrm>
            <a:off x="3875784" y="3845307"/>
            <a:ext cx="307110" cy="276337"/>
          </a:xfrm>
          <a:prstGeom prst="rect">
            <a:avLst/>
          </a:prstGeom>
        </p:spPr>
      </p:pic>
    </p:spTree>
    <p:extLst>
      <p:ext uri="{BB962C8B-B14F-4D97-AF65-F5344CB8AC3E}">
        <p14:creationId xmlns:p14="http://schemas.microsoft.com/office/powerpoint/2010/main" val="1927504505"/>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1120113" y="1192690"/>
            <a:ext cx="6903773" cy="4876130"/>
          </a:xfrm>
          <a:prstGeom prst="rect">
            <a:avLst/>
          </a:prstGeom>
        </p:spPr>
      </p:pic>
      <p:sp>
        <p:nvSpPr>
          <p:cNvPr id="2" name="Titre 1"/>
          <p:cNvSpPr>
            <a:spLocks noGrp="1"/>
          </p:cNvSpPr>
          <p:nvPr>
            <p:ph type="title"/>
          </p:nvPr>
        </p:nvSpPr>
        <p:spPr/>
        <p:txBody>
          <a:bodyPr>
            <a:normAutofit/>
          </a:bodyPr>
          <a:lstStyle/>
          <a:p>
            <a:r>
              <a:rPr lang="fr-FR" dirty="0"/>
              <a:t>Affiliation RO simplifiée 2/6</a:t>
            </a:r>
            <a:endParaRPr lang="fr-FR" sz="2000" dirty="0"/>
          </a:p>
        </p:txBody>
      </p:sp>
      <p:sp>
        <p:nvSpPr>
          <p:cNvPr id="5" name="ZoneTexte 4"/>
          <p:cNvSpPr txBox="1"/>
          <p:nvPr/>
        </p:nvSpPr>
        <p:spPr>
          <a:xfrm>
            <a:off x="2195736" y="3356992"/>
            <a:ext cx="4896544" cy="523220"/>
          </a:xfrm>
          <a:prstGeom prst="rect">
            <a:avLst/>
          </a:prstGeom>
          <a:noFill/>
        </p:spPr>
        <p:txBody>
          <a:bodyPr wrap="square" rtlCol="0">
            <a:spAutoFit/>
          </a:bodyPr>
          <a:lstStyle/>
          <a:p>
            <a:pPr algn="ctr"/>
            <a:r>
              <a:rPr lang="fr-FR" sz="1400" dirty="0"/>
              <a:t>Vous devez renseigner les informations obligatoires puis cliquer sur « valider ».</a:t>
            </a:r>
          </a:p>
        </p:txBody>
      </p:sp>
      <p:cxnSp>
        <p:nvCxnSpPr>
          <p:cNvPr id="7" name="Connecteur droit avec flèche 6"/>
          <p:cNvCxnSpPr/>
          <p:nvPr/>
        </p:nvCxnSpPr>
        <p:spPr>
          <a:xfrm flipH="1" flipV="1">
            <a:off x="3347864" y="2420888"/>
            <a:ext cx="1512168" cy="93610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p:nvPr/>
        </p:nvCxnSpPr>
        <p:spPr>
          <a:xfrm>
            <a:off x="4788024" y="3861048"/>
            <a:ext cx="2448272" cy="18002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Ellipse 9"/>
          <p:cNvSpPr/>
          <p:nvPr/>
        </p:nvSpPr>
        <p:spPr>
          <a:xfrm>
            <a:off x="1358922" y="1447991"/>
            <a:ext cx="1872208" cy="9361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space réservé du numéro de diapositive 7"/>
          <p:cNvSpPr>
            <a:spLocks noGrp="1"/>
          </p:cNvSpPr>
          <p:nvPr>
            <p:ph type="sldNum" sz="quarter" idx="12"/>
          </p:nvPr>
        </p:nvSpPr>
        <p:spPr/>
        <p:txBody>
          <a:bodyPr/>
          <a:lstStyle/>
          <a:p>
            <a:fld id="{33D94884-34D9-44AA-973D-5639B3097358}" type="slidenum">
              <a:rPr lang="fr-FR" smtClean="0"/>
              <a:pPr/>
              <a:t>70</a:t>
            </a:fld>
            <a:endParaRPr lang="fr-FR"/>
          </a:p>
        </p:txBody>
      </p:sp>
      <p:sp>
        <p:nvSpPr>
          <p:cNvPr id="11" name="Espace réservé de la date 10"/>
          <p:cNvSpPr>
            <a:spLocks noGrp="1"/>
          </p:cNvSpPr>
          <p:nvPr>
            <p:ph type="dt" sz="half" idx="10"/>
          </p:nvPr>
        </p:nvSpPr>
        <p:spPr/>
        <p:txBody>
          <a:bodyPr/>
          <a:lstStyle/>
          <a:p>
            <a:r>
              <a:rPr lang="fr-FR"/>
              <a:t>18/05/2015</a:t>
            </a:r>
          </a:p>
        </p:txBody>
      </p:sp>
    </p:spTree>
    <p:extLst>
      <p:ext uri="{BB962C8B-B14F-4D97-AF65-F5344CB8AC3E}">
        <p14:creationId xmlns:p14="http://schemas.microsoft.com/office/powerpoint/2010/main" val="3400598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Affiliation RO simplifiée 3/6</a:t>
            </a:r>
            <a:endParaRPr lang="fr-FR" sz="2000" dirty="0"/>
          </a:p>
        </p:txBody>
      </p:sp>
      <p:sp>
        <p:nvSpPr>
          <p:cNvPr id="5" name="ZoneTexte 4"/>
          <p:cNvSpPr txBox="1"/>
          <p:nvPr/>
        </p:nvSpPr>
        <p:spPr>
          <a:xfrm>
            <a:off x="457200" y="5733256"/>
            <a:ext cx="8229600" cy="646331"/>
          </a:xfrm>
          <a:prstGeom prst="rect">
            <a:avLst/>
          </a:prstGeom>
          <a:noFill/>
        </p:spPr>
        <p:txBody>
          <a:bodyPr wrap="square" rtlCol="0">
            <a:spAutoFit/>
          </a:bodyPr>
          <a:lstStyle/>
          <a:p>
            <a:pPr algn="ctr"/>
            <a:r>
              <a:rPr lang="fr-FR" dirty="0"/>
              <a:t>Vous devez renseigner toutes les données obligatoires. Pour renseigner l’IBAN merci d’utiliser le numéro fourni dans le fichier « jeu de données - &lt;NOM&gt; »</a:t>
            </a:r>
          </a:p>
        </p:txBody>
      </p:sp>
      <p:sp>
        <p:nvSpPr>
          <p:cNvPr id="6" name="Rectangle 5"/>
          <p:cNvSpPr/>
          <p:nvPr/>
        </p:nvSpPr>
        <p:spPr>
          <a:xfrm>
            <a:off x="1763688" y="1921164"/>
            <a:ext cx="432048" cy="13968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a:off x="4788024" y="1893454"/>
            <a:ext cx="432048" cy="1673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763688" y="3519054"/>
            <a:ext cx="432048" cy="12596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4788024" y="2909454"/>
            <a:ext cx="432048" cy="1595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4788024" y="3501007"/>
            <a:ext cx="576064" cy="1196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space réservé du numéro de diapositive 9"/>
          <p:cNvSpPr>
            <a:spLocks noGrp="1"/>
          </p:cNvSpPr>
          <p:nvPr>
            <p:ph type="sldNum" sz="quarter" idx="12"/>
          </p:nvPr>
        </p:nvSpPr>
        <p:spPr/>
        <p:txBody>
          <a:bodyPr/>
          <a:lstStyle/>
          <a:p>
            <a:fld id="{33D94884-34D9-44AA-973D-5639B3097358}" type="slidenum">
              <a:rPr lang="fr-FR" smtClean="0"/>
              <a:pPr/>
              <a:t>71</a:t>
            </a:fld>
            <a:endParaRPr lang="fr-FR" dirty="0"/>
          </a:p>
        </p:txBody>
      </p:sp>
      <p:sp>
        <p:nvSpPr>
          <p:cNvPr id="12" name="Espace réservé de la date 11"/>
          <p:cNvSpPr>
            <a:spLocks noGrp="1"/>
          </p:cNvSpPr>
          <p:nvPr>
            <p:ph type="dt" sz="half" idx="10"/>
          </p:nvPr>
        </p:nvSpPr>
        <p:spPr/>
        <p:txBody>
          <a:bodyPr/>
          <a:lstStyle/>
          <a:p>
            <a:r>
              <a:rPr lang="fr-FR" dirty="0"/>
              <a:t>18/05/2015</a:t>
            </a:r>
          </a:p>
        </p:txBody>
      </p:sp>
      <p:sp>
        <p:nvSpPr>
          <p:cNvPr id="13" name="Espace réservé du contenu 12"/>
          <p:cNvSpPr>
            <a:spLocks noGrp="1"/>
          </p:cNvSpPr>
          <p:nvPr>
            <p:ph idx="1"/>
          </p:nvPr>
        </p:nvSpPr>
        <p:spPr/>
        <p:txBody>
          <a:bodyPr/>
          <a:lstStyle/>
          <a:p>
            <a:endParaRPr lang="fr-FR" i="1" dirty="0"/>
          </a:p>
        </p:txBody>
      </p:sp>
      <p:pic>
        <p:nvPicPr>
          <p:cNvPr id="3" name="Image 2"/>
          <p:cNvPicPr>
            <a:picLocks noChangeAspect="1"/>
          </p:cNvPicPr>
          <p:nvPr/>
        </p:nvPicPr>
        <p:blipFill>
          <a:blip r:embed="rId2"/>
          <a:stretch>
            <a:fillRect/>
          </a:stretch>
        </p:blipFill>
        <p:spPr>
          <a:xfrm>
            <a:off x="998194" y="1024303"/>
            <a:ext cx="6725568" cy="4708953"/>
          </a:xfrm>
          <a:prstGeom prst="rect">
            <a:avLst/>
          </a:prstGeom>
        </p:spPr>
      </p:pic>
    </p:spTree>
    <p:extLst>
      <p:ext uri="{BB962C8B-B14F-4D97-AF65-F5344CB8AC3E}">
        <p14:creationId xmlns:p14="http://schemas.microsoft.com/office/powerpoint/2010/main" val="39315512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1119749" y="1209877"/>
            <a:ext cx="6915297" cy="4920082"/>
          </a:xfrm>
          <a:prstGeom prst="rect">
            <a:avLst/>
          </a:prstGeom>
        </p:spPr>
      </p:pic>
      <p:sp>
        <p:nvSpPr>
          <p:cNvPr id="2" name="Titre 1"/>
          <p:cNvSpPr>
            <a:spLocks noGrp="1"/>
          </p:cNvSpPr>
          <p:nvPr>
            <p:ph type="title"/>
          </p:nvPr>
        </p:nvSpPr>
        <p:spPr/>
        <p:txBody>
          <a:bodyPr>
            <a:normAutofit/>
          </a:bodyPr>
          <a:lstStyle/>
          <a:p>
            <a:r>
              <a:rPr lang="fr-FR" dirty="0"/>
              <a:t>Affiliation RO simplifiée 4/6</a:t>
            </a:r>
            <a:endParaRPr lang="fr-FR" sz="2000" dirty="0"/>
          </a:p>
        </p:txBody>
      </p:sp>
      <p:sp>
        <p:nvSpPr>
          <p:cNvPr id="5" name="ZoneTexte 4"/>
          <p:cNvSpPr txBox="1"/>
          <p:nvPr/>
        </p:nvSpPr>
        <p:spPr>
          <a:xfrm>
            <a:off x="2368819" y="5286050"/>
            <a:ext cx="5328592" cy="307777"/>
          </a:xfrm>
          <a:prstGeom prst="rect">
            <a:avLst/>
          </a:prstGeom>
          <a:noFill/>
        </p:spPr>
        <p:txBody>
          <a:bodyPr wrap="square" rtlCol="0">
            <a:spAutoFit/>
          </a:bodyPr>
          <a:lstStyle/>
          <a:p>
            <a:r>
              <a:rPr lang="fr-FR" sz="1400" dirty="0"/>
              <a:t>Tous les champs en rouge sont obligatoires. </a:t>
            </a:r>
          </a:p>
        </p:txBody>
      </p:sp>
      <p:sp>
        <p:nvSpPr>
          <p:cNvPr id="6" name="Espace réservé du numéro de diapositive 5"/>
          <p:cNvSpPr>
            <a:spLocks noGrp="1"/>
          </p:cNvSpPr>
          <p:nvPr>
            <p:ph type="sldNum" sz="quarter" idx="12"/>
          </p:nvPr>
        </p:nvSpPr>
        <p:spPr/>
        <p:txBody>
          <a:bodyPr/>
          <a:lstStyle/>
          <a:p>
            <a:fld id="{33D94884-34D9-44AA-973D-5639B3097358}" type="slidenum">
              <a:rPr lang="fr-FR" smtClean="0"/>
              <a:pPr/>
              <a:t>72</a:t>
            </a:fld>
            <a:endParaRPr lang="fr-FR"/>
          </a:p>
        </p:txBody>
      </p:sp>
      <p:sp>
        <p:nvSpPr>
          <p:cNvPr id="7" name="Espace réservé de la date 6"/>
          <p:cNvSpPr>
            <a:spLocks noGrp="1"/>
          </p:cNvSpPr>
          <p:nvPr>
            <p:ph type="dt" sz="half" idx="10"/>
          </p:nvPr>
        </p:nvSpPr>
        <p:spPr/>
        <p:txBody>
          <a:bodyPr/>
          <a:lstStyle/>
          <a:p>
            <a:r>
              <a:rPr lang="fr-FR"/>
              <a:t>18/05/2015</a:t>
            </a:r>
          </a:p>
        </p:txBody>
      </p:sp>
    </p:spTree>
    <p:extLst>
      <p:ext uri="{BB962C8B-B14F-4D97-AF65-F5344CB8AC3E}">
        <p14:creationId xmlns:p14="http://schemas.microsoft.com/office/powerpoint/2010/main" val="126976850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Affiliation RO simplifiée 5/6</a:t>
            </a:r>
            <a:endParaRPr lang="fr-FR" sz="2000" dirty="0"/>
          </a:p>
        </p:txBody>
      </p:sp>
      <p:sp>
        <p:nvSpPr>
          <p:cNvPr id="5" name="Espace réservé du numéro de diapositive 4"/>
          <p:cNvSpPr>
            <a:spLocks noGrp="1"/>
          </p:cNvSpPr>
          <p:nvPr>
            <p:ph type="sldNum" sz="quarter" idx="12"/>
          </p:nvPr>
        </p:nvSpPr>
        <p:spPr/>
        <p:txBody>
          <a:bodyPr/>
          <a:lstStyle/>
          <a:p>
            <a:fld id="{33D94884-34D9-44AA-973D-5639B3097358}" type="slidenum">
              <a:rPr lang="fr-FR" smtClean="0"/>
              <a:pPr/>
              <a:t>73</a:t>
            </a:fld>
            <a:endParaRPr lang="fr-FR"/>
          </a:p>
        </p:txBody>
      </p:sp>
      <p:sp>
        <p:nvSpPr>
          <p:cNvPr id="7" name="Espace réservé de la date 6"/>
          <p:cNvSpPr>
            <a:spLocks noGrp="1"/>
          </p:cNvSpPr>
          <p:nvPr>
            <p:ph type="dt" sz="half" idx="10"/>
          </p:nvPr>
        </p:nvSpPr>
        <p:spPr/>
        <p:txBody>
          <a:bodyPr/>
          <a:lstStyle/>
          <a:p>
            <a:r>
              <a:rPr lang="fr-FR"/>
              <a:t>18/05/2015</a:t>
            </a:r>
          </a:p>
        </p:txBody>
      </p:sp>
      <p:pic>
        <p:nvPicPr>
          <p:cNvPr id="3" name="Image 2"/>
          <p:cNvPicPr>
            <a:picLocks noChangeAspect="1"/>
          </p:cNvPicPr>
          <p:nvPr/>
        </p:nvPicPr>
        <p:blipFill>
          <a:blip r:embed="rId2"/>
          <a:stretch>
            <a:fillRect/>
          </a:stretch>
        </p:blipFill>
        <p:spPr>
          <a:xfrm>
            <a:off x="1173905" y="1293779"/>
            <a:ext cx="6796189" cy="4797309"/>
          </a:xfrm>
          <a:prstGeom prst="rect">
            <a:avLst/>
          </a:prstGeom>
        </p:spPr>
      </p:pic>
      <p:sp>
        <p:nvSpPr>
          <p:cNvPr id="6" name="ZoneTexte 5"/>
          <p:cNvSpPr txBox="1"/>
          <p:nvPr/>
        </p:nvSpPr>
        <p:spPr>
          <a:xfrm>
            <a:off x="2813045" y="4079820"/>
            <a:ext cx="3740155" cy="738664"/>
          </a:xfrm>
          <a:prstGeom prst="rect">
            <a:avLst/>
          </a:prstGeom>
          <a:noFill/>
        </p:spPr>
        <p:txBody>
          <a:bodyPr wrap="square" rtlCol="0">
            <a:spAutoFit/>
          </a:bodyPr>
          <a:lstStyle/>
          <a:p>
            <a:r>
              <a:rPr lang="fr-FR" sz="1400" dirty="0"/>
              <a:t>Tous les champs en rouge sont obligatoires. </a:t>
            </a:r>
          </a:p>
          <a:p>
            <a:r>
              <a:rPr lang="fr-FR" sz="1400" dirty="0"/>
              <a:t>Une fois les données renseignées vous devez cliquer sur « activer »</a:t>
            </a:r>
          </a:p>
        </p:txBody>
      </p:sp>
    </p:spTree>
    <p:extLst>
      <p:ext uri="{BB962C8B-B14F-4D97-AF65-F5344CB8AC3E}">
        <p14:creationId xmlns:p14="http://schemas.microsoft.com/office/powerpoint/2010/main" val="32890319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dirty="0"/>
              <a:t>Affiliation RO simplifiée 6/6</a:t>
            </a:r>
            <a:endParaRPr lang="fr-FR" sz="2000" dirty="0"/>
          </a:p>
        </p:txBody>
      </p:sp>
      <p:sp>
        <p:nvSpPr>
          <p:cNvPr id="5" name="ZoneTexte 4"/>
          <p:cNvSpPr txBox="1"/>
          <p:nvPr/>
        </p:nvSpPr>
        <p:spPr>
          <a:xfrm>
            <a:off x="1979712" y="4293096"/>
            <a:ext cx="5544616" cy="1754326"/>
          </a:xfrm>
          <a:prstGeom prst="rect">
            <a:avLst/>
          </a:prstGeom>
          <a:noFill/>
        </p:spPr>
        <p:txBody>
          <a:bodyPr wrap="square" rtlCol="0">
            <a:spAutoFit/>
          </a:bodyPr>
          <a:lstStyle/>
          <a:p>
            <a:pPr algn="ctr"/>
            <a:r>
              <a:rPr lang="fr-FR" dirty="0"/>
              <a:t>L’affiliation RO est terminée</a:t>
            </a:r>
          </a:p>
          <a:p>
            <a:pPr algn="ctr"/>
            <a:endParaRPr lang="fr-FR" dirty="0"/>
          </a:p>
          <a:p>
            <a:pPr algn="ctr"/>
            <a:r>
              <a:rPr lang="fr-FR" dirty="0"/>
              <a:t>Une fois la souscription simplifiée enregistrée, vous pouvez consulter les éléments du dossier via le menu « Consulter Modifier un dossier »</a:t>
            </a:r>
          </a:p>
          <a:p>
            <a:pPr algn="ctr"/>
            <a:endParaRPr lang="fr-FR" dirty="0"/>
          </a:p>
        </p:txBody>
      </p:sp>
      <p:sp>
        <p:nvSpPr>
          <p:cNvPr id="6" name="Espace réservé du numéro de diapositive 5"/>
          <p:cNvSpPr>
            <a:spLocks noGrp="1"/>
          </p:cNvSpPr>
          <p:nvPr>
            <p:ph type="sldNum" sz="quarter" idx="12"/>
          </p:nvPr>
        </p:nvSpPr>
        <p:spPr/>
        <p:txBody>
          <a:bodyPr/>
          <a:lstStyle/>
          <a:p>
            <a:fld id="{33D94884-34D9-44AA-973D-5639B3097358}" type="slidenum">
              <a:rPr lang="fr-FR" smtClean="0"/>
              <a:pPr/>
              <a:t>74</a:t>
            </a:fld>
            <a:endParaRPr lang="fr-FR"/>
          </a:p>
        </p:txBody>
      </p:sp>
      <p:sp>
        <p:nvSpPr>
          <p:cNvPr id="7" name="Espace réservé de la date 6"/>
          <p:cNvSpPr>
            <a:spLocks noGrp="1"/>
          </p:cNvSpPr>
          <p:nvPr>
            <p:ph type="dt" sz="half" idx="10"/>
          </p:nvPr>
        </p:nvSpPr>
        <p:spPr/>
        <p:txBody>
          <a:bodyPr/>
          <a:lstStyle/>
          <a:p>
            <a:r>
              <a:rPr lang="fr-FR"/>
              <a:t>18/05/2015</a:t>
            </a:r>
          </a:p>
        </p:txBody>
      </p:sp>
      <p:pic>
        <p:nvPicPr>
          <p:cNvPr id="3" name="Image 2"/>
          <p:cNvPicPr>
            <a:picLocks noChangeAspect="1"/>
          </p:cNvPicPr>
          <p:nvPr/>
        </p:nvPicPr>
        <p:blipFill>
          <a:blip r:embed="rId2"/>
          <a:stretch>
            <a:fillRect/>
          </a:stretch>
        </p:blipFill>
        <p:spPr>
          <a:xfrm>
            <a:off x="669258" y="1486276"/>
            <a:ext cx="7805484" cy="2618256"/>
          </a:xfrm>
          <a:prstGeom prst="rect">
            <a:avLst/>
          </a:prstGeom>
        </p:spPr>
      </p:pic>
    </p:spTree>
    <p:extLst>
      <p:ext uri="{BB962C8B-B14F-4D97-AF65-F5344CB8AC3E}">
        <p14:creationId xmlns:p14="http://schemas.microsoft.com/office/powerpoint/2010/main" val="32036937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souscription RO/RC</a:t>
            </a:r>
            <a:br>
              <a:rPr lang="fr-FR" dirty="0"/>
            </a:br>
            <a:r>
              <a:rPr lang="fr-FR" dirty="0"/>
              <a:t>« exercice »</a:t>
            </a:r>
          </a:p>
        </p:txBody>
      </p:sp>
      <p:sp>
        <p:nvSpPr>
          <p:cNvPr id="8" name="Espace réservé du texte 7"/>
          <p:cNvSpPr>
            <a:spLocks noGrp="1"/>
          </p:cNvSpPr>
          <p:nvPr>
            <p:ph type="body" idx="1"/>
          </p:nvPr>
        </p:nvSpPr>
        <p:spPr>
          <a:xfrm>
            <a:off x="2823498" y="4426498"/>
            <a:ext cx="3390662" cy="698354"/>
          </a:xfrm>
        </p:spPr>
        <p:txBody>
          <a:bodyPr/>
          <a:lstStyle/>
          <a:p>
            <a:r>
              <a:rPr lang="fr-FR" dirty="0"/>
              <a:t>Souscription simplifiée pour un RC Non Référencé (Offre Intégrale)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75</a:t>
            </a:fld>
            <a:endParaRPr lang="fr-FR" dirty="0"/>
          </a:p>
        </p:txBody>
      </p:sp>
    </p:spTree>
    <p:extLst>
      <p:ext uri="{BB962C8B-B14F-4D97-AF65-F5344CB8AC3E}">
        <p14:creationId xmlns:p14="http://schemas.microsoft.com/office/powerpoint/2010/main" val="27072924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Extension de couverture Santé</a:t>
            </a:r>
          </a:p>
        </p:txBody>
      </p:sp>
      <p:sp>
        <p:nvSpPr>
          <p:cNvPr id="8" name="Espace réservé du texte 7"/>
          <p:cNvSpPr>
            <a:spLocks noGrp="1"/>
          </p:cNvSpPr>
          <p:nvPr>
            <p:ph type="body" idx="1"/>
          </p:nvPr>
        </p:nvSpPr>
        <p:spPr/>
        <p:txBody>
          <a:bodyPr/>
          <a:lstStyle/>
          <a:p>
            <a:r>
              <a:rPr lang="fr-FR" dirty="0"/>
              <a:t>Saisie simplifiée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76</a:t>
            </a:fld>
            <a:endParaRPr lang="fr-FR" dirty="0"/>
          </a:p>
        </p:txBody>
      </p:sp>
    </p:spTree>
    <p:extLst>
      <p:ext uri="{BB962C8B-B14F-4D97-AF65-F5344CB8AC3E}">
        <p14:creationId xmlns:p14="http://schemas.microsoft.com/office/powerpoint/2010/main" val="290375546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L’extension de couverture du souscripteur à ses bénéficiaires dans le cas de droits RC ou de l’assuré social à ses ayants droit dans le cas d’une gestion RO, se fait via le même menu « Saisies Simplifiées &gt; Ajout de bénéficiaires ». Il existe des restrictions sur les offres RO en délégation (CAFAT, CFE) ou s’il a un dossier CMU ou si un changement d’offre ou une mutation a été saisie par anticipation.</a:t>
            </a:r>
          </a:p>
          <a:p>
            <a:r>
              <a:rPr lang="fr-FR" dirty="0"/>
              <a:t>Le bénéficiaire peut être déjà connu du référentiel ORPER. </a:t>
            </a:r>
          </a:p>
          <a:p>
            <a:r>
              <a:rPr lang="fr-FR" dirty="0"/>
              <a:t>La saisie qui suit est à faire sur l’adhérent RO/RC du précédent exercice.</a:t>
            </a: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77</a:t>
            </a:fld>
            <a:endParaRPr lang="fr-FR" dirty="0"/>
          </a:p>
        </p:txBody>
      </p:sp>
      <p:sp>
        <p:nvSpPr>
          <p:cNvPr id="7" name="Titre 6"/>
          <p:cNvSpPr>
            <a:spLocks noGrp="1"/>
          </p:cNvSpPr>
          <p:nvPr>
            <p:ph type="title"/>
          </p:nvPr>
        </p:nvSpPr>
        <p:spPr/>
        <p:txBody>
          <a:bodyPr/>
          <a:lstStyle/>
          <a:p>
            <a:r>
              <a:rPr lang="fr-FR" dirty="0"/>
              <a:t>Extension de couverture Santé : saisie simplifiée</a:t>
            </a:r>
          </a:p>
        </p:txBody>
      </p:sp>
      <p:pic>
        <p:nvPicPr>
          <p:cNvPr id="10" name="Image 9"/>
          <p:cNvPicPr>
            <a:picLocks noChangeAspect="1"/>
          </p:cNvPicPr>
          <p:nvPr/>
        </p:nvPicPr>
        <p:blipFill>
          <a:blip r:embed="rId2"/>
          <a:stretch>
            <a:fillRect/>
          </a:stretch>
        </p:blipFill>
        <p:spPr>
          <a:xfrm>
            <a:off x="97276" y="3729610"/>
            <a:ext cx="8949447" cy="2492252"/>
          </a:xfrm>
          <a:prstGeom prst="rect">
            <a:avLst/>
          </a:prstGeom>
        </p:spPr>
      </p:pic>
    </p:spTree>
    <p:extLst>
      <p:ext uri="{BB962C8B-B14F-4D97-AF65-F5344CB8AC3E}">
        <p14:creationId xmlns:p14="http://schemas.microsoft.com/office/powerpoint/2010/main" val="30600854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Première étape : recherche le bénéficiaire à ajouter sur le(s) dossier(s) :</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78</a:t>
            </a:fld>
            <a:endParaRPr lang="fr-FR" dirty="0"/>
          </a:p>
        </p:txBody>
      </p:sp>
      <p:sp>
        <p:nvSpPr>
          <p:cNvPr id="6" name="Titre 5"/>
          <p:cNvSpPr>
            <a:spLocks noGrp="1"/>
          </p:cNvSpPr>
          <p:nvPr>
            <p:ph type="title"/>
          </p:nvPr>
        </p:nvSpPr>
        <p:spPr/>
        <p:txBody>
          <a:bodyPr/>
          <a:lstStyle/>
          <a:p>
            <a:r>
              <a:rPr lang="fr-FR" dirty="0"/>
              <a:t>Extension de couverture Santé : saisie simplifiée</a:t>
            </a:r>
          </a:p>
        </p:txBody>
      </p:sp>
      <p:pic>
        <p:nvPicPr>
          <p:cNvPr id="7" name="Image 6"/>
          <p:cNvPicPr>
            <a:picLocks noChangeAspect="1"/>
          </p:cNvPicPr>
          <p:nvPr/>
        </p:nvPicPr>
        <p:blipFill>
          <a:blip r:embed="rId2"/>
          <a:stretch>
            <a:fillRect/>
          </a:stretch>
        </p:blipFill>
        <p:spPr>
          <a:xfrm>
            <a:off x="1264596" y="1890088"/>
            <a:ext cx="6275409" cy="4430281"/>
          </a:xfrm>
          <a:prstGeom prst="rect">
            <a:avLst/>
          </a:prstGeom>
        </p:spPr>
      </p:pic>
    </p:spTree>
    <p:extLst>
      <p:ext uri="{BB962C8B-B14F-4D97-AF65-F5344CB8AC3E}">
        <p14:creationId xmlns:p14="http://schemas.microsoft.com/office/powerpoint/2010/main" val="24188964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79</a:t>
            </a:fld>
            <a:endParaRPr lang="fr-FR" dirty="0"/>
          </a:p>
        </p:txBody>
      </p:sp>
      <p:sp>
        <p:nvSpPr>
          <p:cNvPr id="6" name="Titre 5"/>
          <p:cNvSpPr>
            <a:spLocks noGrp="1"/>
          </p:cNvSpPr>
          <p:nvPr>
            <p:ph type="title"/>
          </p:nvPr>
        </p:nvSpPr>
        <p:spPr/>
        <p:txBody>
          <a:bodyPr/>
          <a:lstStyle/>
          <a:p>
            <a:r>
              <a:rPr lang="fr-FR" dirty="0"/>
              <a:t>Extension de couverture Santé : saisie simplifiée</a:t>
            </a:r>
          </a:p>
        </p:txBody>
      </p:sp>
      <p:pic>
        <p:nvPicPr>
          <p:cNvPr id="7" name="Image 6"/>
          <p:cNvPicPr>
            <a:picLocks noChangeAspect="1"/>
          </p:cNvPicPr>
          <p:nvPr/>
        </p:nvPicPr>
        <p:blipFill>
          <a:blip r:embed="rId2"/>
          <a:stretch>
            <a:fillRect/>
          </a:stretch>
        </p:blipFill>
        <p:spPr>
          <a:xfrm>
            <a:off x="177529" y="1303509"/>
            <a:ext cx="8801100" cy="1551498"/>
          </a:xfrm>
          <a:prstGeom prst="rect">
            <a:avLst/>
          </a:prstGeom>
        </p:spPr>
      </p:pic>
      <p:pic>
        <p:nvPicPr>
          <p:cNvPr id="8" name="Image 7"/>
          <p:cNvPicPr>
            <a:picLocks noChangeAspect="1"/>
          </p:cNvPicPr>
          <p:nvPr/>
        </p:nvPicPr>
        <p:blipFill>
          <a:blip r:embed="rId3"/>
          <a:stretch>
            <a:fillRect/>
          </a:stretch>
        </p:blipFill>
        <p:spPr>
          <a:xfrm>
            <a:off x="3375497" y="2211077"/>
            <a:ext cx="5603132" cy="4024909"/>
          </a:xfrm>
          <a:prstGeom prst="rect">
            <a:avLst/>
          </a:prstGeom>
        </p:spPr>
      </p:pic>
      <p:sp>
        <p:nvSpPr>
          <p:cNvPr id="9" name="ZoneTexte 8"/>
          <p:cNvSpPr txBox="1"/>
          <p:nvPr/>
        </p:nvSpPr>
        <p:spPr>
          <a:xfrm>
            <a:off x="430452" y="3271335"/>
            <a:ext cx="2662947" cy="2308324"/>
          </a:xfrm>
          <a:prstGeom prst="rect">
            <a:avLst/>
          </a:prstGeom>
          <a:noFill/>
        </p:spPr>
        <p:txBody>
          <a:bodyPr wrap="square" rtlCol="0">
            <a:spAutoFit/>
          </a:bodyPr>
          <a:lstStyle/>
          <a:p>
            <a:r>
              <a:rPr lang="fr-FR" dirty="0"/>
              <a:t>Si le bénéficiaire est déjà connu l’écran ci-contre s’affiche pour sélectionner la personne.</a:t>
            </a:r>
          </a:p>
          <a:p>
            <a:endParaRPr lang="fr-FR" dirty="0"/>
          </a:p>
          <a:p>
            <a:r>
              <a:rPr lang="fr-FR" dirty="0"/>
              <a:t>Sinon il faut créer l’individu avec les informations de base. </a:t>
            </a:r>
          </a:p>
        </p:txBody>
      </p:sp>
      <p:cxnSp>
        <p:nvCxnSpPr>
          <p:cNvPr id="11" name="Connecteur : en angle 10"/>
          <p:cNvCxnSpPr/>
          <p:nvPr/>
        </p:nvCxnSpPr>
        <p:spPr>
          <a:xfrm flipV="1">
            <a:off x="1722330" y="3271337"/>
            <a:ext cx="2411925" cy="1028289"/>
          </a:xfrm>
          <a:prstGeom prst="bentConnector3">
            <a:avLst>
              <a:gd name="adj1" fmla="val 5887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necteur : en angle 12"/>
          <p:cNvCxnSpPr/>
          <p:nvPr/>
        </p:nvCxnSpPr>
        <p:spPr>
          <a:xfrm rot="16200000" flipV="1">
            <a:off x="-556435" y="3552532"/>
            <a:ext cx="2904364" cy="1169349"/>
          </a:xfrm>
          <a:prstGeom prst="bentConnector3">
            <a:avLst>
              <a:gd name="adj1" fmla="val -6269"/>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598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re 1"/>
          <p:cNvSpPr>
            <a:spLocks noGrp="1"/>
          </p:cNvSpPr>
          <p:nvPr>
            <p:ph type="title"/>
          </p:nvPr>
        </p:nvSpPr>
        <p:spPr>
          <a:xfrm>
            <a:off x="457200" y="452438"/>
            <a:ext cx="8229600" cy="573087"/>
          </a:xfrm>
        </p:spPr>
        <p:txBody>
          <a:bodyPr/>
          <a:lstStyle/>
          <a:p>
            <a:r>
              <a:rPr lang="fr-FR" dirty="0"/>
              <a:t>Connexion et principes de base : connexion en site d’Essai</a:t>
            </a:r>
          </a:p>
        </p:txBody>
      </p:sp>
      <p:sp>
        <p:nvSpPr>
          <p:cNvPr id="12" name="Espace réservé du contenu 11"/>
          <p:cNvSpPr>
            <a:spLocks noGrp="1"/>
          </p:cNvSpPr>
          <p:nvPr>
            <p:ph idx="1"/>
          </p:nvPr>
        </p:nvSpPr>
        <p:spPr/>
        <p:txBody>
          <a:bodyPr numCol="1"/>
          <a:lstStyle/>
          <a:p>
            <a:r>
              <a:rPr lang="fr-FR" dirty="0"/>
              <a:t>Données de connexion pour le lanceur :</a:t>
            </a:r>
          </a:p>
          <a:p>
            <a:endParaRPr lang="fr-FR" dirty="0"/>
          </a:p>
          <a:p>
            <a:pPr lvl="1" defTabSz="409575"/>
            <a:endParaRPr lang="fr-FR" sz="1100" dirty="0"/>
          </a:p>
          <a:p>
            <a:endParaRPr lang="fr-FR" dirty="0"/>
          </a:p>
        </p:txBody>
      </p:sp>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3223908247"/>
              </p:ext>
            </p:extLst>
          </p:nvPr>
        </p:nvGraphicFramePr>
        <p:xfrm>
          <a:off x="481263" y="3674665"/>
          <a:ext cx="8373978" cy="2410687"/>
        </p:xfrm>
        <a:graphic>
          <a:graphicData uri="http://schemas.openxmlformats.org/drawingml/2006/table">
            <a:tbl>
              <a:tblPr>
                <a:tableStyleId>{5C22544A-7EE6-4342-B048-85BDC9FD1C3A}</a:tableStyleId>
              </a:tblPr>
              <a:tblGrid>
                <a:gridCol w="2121945">
                  <a:extLst>
                    <a:ext uri="{9D8B030D-6E8A-4147-A177-3AD203B41FA5}">
                      <a16:colId xmlns:a16="http://schemas.microsoft.com/office/drawing/2014/main" val="3103122398"/>
                    </a:ext>
                  </a:extLst>
                </a:gridCol>
                <a:gridCol w="2113171">
                  <a:extLst>
                    <a:ext uri="{9D8B030D-6E8A-4147-A177-3AD203B41FA5}">
                      <a16:colId xmlns:a16="http://schemas.microsoft.com/office/drawing/2014/main" val="590699652"/>
                    </a:ext>
                  </a:extLst>
                </a:gridCol>
                <a:gridCol w="2002708">
                  <a:extLst>
                    <a:ext uri="{9D8B030D-6E8A-4147-A177-3AD203B41FA5}">
                      <a16:colId xmlns:a16="http://schemas.microsoft.com/office/drawing/2014/main" val="902462724"/>
                    </a:ext>
                  </a:extLst>
                </a:gridCol>
                <a:gridCol w="2136154">
                  <a:extLst>
                    <a:ext uri="{9D8B030D-6E8A-4147-A177-3AD203B41FA5}">
                      <a16:colId xmlns:a16="http://schemas.microsoft.com/office/drawing/2014/main" val="891768513"/>
                    </a:ext>
                  </a:extLst>
                </a:gridCol>
              </a:tblGrid>
              <a:tr h="849209">
                <a:tc>
                  <a:txBody>
                    <a:bodyPr/>
                    <a:lstStyle/>
                    <a:p>
                      <a:pPr marL="0" algn="l" defTabSz="457200" rtl="0" eaLnBrk="1" latinLnBrk="0" hangingPunct="1"/>
                      <a:r>
                        <a:rPr lang="fr-FR" sz="1400" b="1" kern="1200" dirty="0">
                          <a:solidFill>
                            <a:schemeClr val="dk1"/>
                          </a:solidFill>
                          <a:latin typeface="+mn-lt"/>
                          <a:ea typeface="+mn-ea"/>
                          <a:cs typeface="+mn-cs"/>
                        </a:rPr>
                        <a:t>AMAC Mediha</a:t>
                      </a:r>
                    </a:p>
                    <a:p>
                      <a:pPr marL="0" algn="l" defTabSz="457200" rtl="0" eaLnBrk="1" latinLnBrk="0" hangingPunct="1"/>
                      <a:endParaRPr lang="fr-FR" sz="1400" b="1" kern="1200" dirty="0">
                        <a:solidFill>
                          <a:schemeClr val="dk1"/>
                        </a:solidFill>
                        <a:latin typeface="+mn-lt"/>
                        <a:ea typeface="+mn-ea"/>
                        <a:cs typeface="+mn-cs"/>
                      </a:endParaRPr>
                    </a:p>
                    <a:p>
                      <a:pPr marL="0" algn="l" defTabSz="457200" rtl="0" eaLnBrk="1" latinLnBrk="0" hangingPunct="1"/>
                      <a:r>
                        <a:rPr lang="fr-FR" sz="1400" kern="1200" dirty="0">
                          <a:solidFill>
                            <a:schemeClr val="dk1"/>
                          </a:solidFill>
                          <a:latin typeface="+mn-lt"/>
                          <a:ea typeface="+mn-ea"/>
                          <a:cs typeface="+mn-cs"/>
                        </a:rPr>
                        <a:t>Matricule : </a:t>
                      </a:r>
                      <a:r>
                        <a:rPr lang="fr-FR" sz="1400" dirty="0"/>
                        <a:t>MO45570</a:t>
                      </a:r>
                      <a:endParaRPr lang="fr-FR" sz="1400" kern="1200" dirty="0">
                        <a:solidFill>
                          <a:schemeClr val="dk1"/>
                        </a:solidFill>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black"/>
                          </a:solidFill>
                          <a:effectLst/>
                          <a:uLnTx/>
                          <a:uFillTx/>
                          <a:latin typeface="+mn-lt"/>
                          <a:ea typeface="+mn-ea"/>
                          <a:cs typeface="+mn-cs"/>
                        </a:rPr>
                        <a:t>FERRIERE Pierre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mn-lt"/>
                          <a:ea typeface="+mn-ea"/>
                          <a:cs typeface="+mn-cs"/>
                        </a:rPr>
                        <a:t>Matricule : LA12559</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black"/>
                          </a:solidFill>
                          <a:effectLst/>
                          <a:uLnTx/>
                          <a:uFillTx/>
                          <a:latin typeface="+mn-lt"/>
                          <a:ea typeface="+mn-ea"/>
                          <a:cs typeface="+mn-cs"/>
                        </a:rPr>
                        <a:t>FINON Vincent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mn-lt"/>
                          <a:ea typeface="+mn-ea"/>
                          <a:cs typeface="+mn-cs"/>
                        </a:rPr>
                        <a:t>Matricule : </a:t>
                      </a:r>
                      <a:r>
                        <a:rPr lang="fr-FR" sz="1400" dirty="0"/>
                        <a:t>PE74732</a:t>
                      </a:r>
                      <a:endParaRPr kumimoji="0" lang="fr-FR" sz="1400" b="0" i="0" u="none" strike="noStrike" kern="1200" cap="none" spc="0" normalizeH="0" baseline="0" noProof="0" dirty="0">
                        <a:ln>
                          <a:noFill/>
                        </a:ln>
                        <a:solidFill>
                          <a:prstClr val="black"/>
                        </a:solidFill>
                        <a:effectLst/>
                        <a:uLnTx/>
                        <a:uFillTx/>
                        <a:latin typeface="+mn-lt"/>
                        <a:ea typeface="+mn-ea"/>
                        <a:cs typeface="+mn-cs"/>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prstClr val="black"/>
                          </a:solidFill>
                          <a:effectLst/>
                          <a:uLnTx/>
                          <a:uFillTx/>
                          <a:latin typeface="+mn-lt"/>
                          <a:ea typeface="+mn-ea"/>
                          <a:cs typeface="+mn-cs"/>
                        </a:rPr>
                        <a:t>FOURNERIE Daisy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400" b="1"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mn-lt"/>
                          <a:ea typeface="+mn-ea"/>
                          <a:cs typeface="+mn-cs"/>
                        </a:rPr>
                        <a:t>Matricule : </a:t>
                      </a:r>
                      <a:r>
                        <a:rPr lang="fr-FR" sz="1400" dirty="0"/>
                        <a:t>MA63625</a:t>
                      </a:r>
                      <a:endParaRPr kumimoji="0" lang="fr-FR" sz="1400" b="0" i="0" u="none" strike="noStrike" kern="1200" cap="none" spc="0" normalizeH="0" baseline="0" noProof="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261629954"/>
                  </a:ext>
                </a:extLst>
              </a:tr>
              <a:tr h="829958">
                <a:tc>
                  <a:txBody>
                    <a:bodyPr/>
                    <a:lstStyle/>
                    <a:p>
                      <a:pPr marL="0" algn="l" defTabSz="457200" rtl="0" eaLnBrk="1" latinLnBrk="0" hangingPunct="1"/>
                      <a:r>
                        <a:rPr lang="fr-FR" sz="1400" b="1" kern="1200" dirty="0">
                          <a:solidFill>
                            <a:schemeClr val="dk1"/>
                          </a:solidFill>
                          <a:latin typeface="+mn-lt"/>
                          <a:ea typeface="+mn-ea"/>
                          <a:cs typeface="+mn-cs"/>
                        </a:rPr>
                        <a:t>HUYNH Jean</a:t>
                      </a:r>
                    </a:p>
                    <a:p>
                      <a:pPr marL="0" algn="l" defTabSz="457200" rtl="0" eaLnBrk="1" latinLnBrk="0" hangingPunct="1"/>
                      <a:endParaRPr lang="fr-FR" sz="1400" b="1" kern="1200" dirty="0">
                        <a:solidFill>
                          <a:schemeClr val="dk1"/>
                        </a:solidFill>
                        <a:latin typeface="+mn-lt"/>
                        <a:ea typeface="+mn-ea"/>
                        <a:cs typeface="+mn-cs"/>
                      </a:endParaRPr>
                    </a:p>
                    <a:p>
                      <a:pPr marL="0" algn="l" defTabSz="457200" rtl="0" eaLnBrk="1" latinLnBrk="0" hangingPunct="1"/>
                      <a:r>
                        <a:rPr lang="fr-FR" sz="1400" kern="1200" dirty="0">
                          <a:solidFill>
                            <a:schemeClr val="dk1"/>
                          </a:solidFill>
                          <a:latin typeface="+mn-lt"/>
                          <a:ea typeface="+mn-ea"/>
                          <a:cs typeface="+mn-cs"/>
                        </a:rPr>
                        <a:t>Matricule : </a:t>
                      </a:r>
                      <a:r>
                        <a:rPr lang="fr-FR" sz="1400" dirty="0"/>
                        <a:t>GA12660</a:t>
                      </a:r>
                      <a:endParaRPr lang="fr-FR" sz="1400" kern="1200" dirty="0">
                        <a:solidFill>
                          <a:schemeClr val="dk1"/>
                        </a:solidFill>
                        <a:latin typeface="+mn-lt"/>
                        <a:ea typeface="+mn-ea"/>
                        <a:cs typeface="+mn-cs"/>
                      </a:endParaRPr>
                    </a:p>
                  </a:txBody>
                  <a:tcPr/>
                </a:tc>
                <a:tc>
                  <a:txBody>
                    <a:bodyPr/>
                    <a:lstStyle/>
                    <a:p>
                      <a:pPr marL="0" algn="l" defTabSz="457200" rtl="0" eaLnBrk="1" latinLnBrk="0" hangingPunct="1"/>
                      <a:r>
                        <a:rPr lang="fr-FR" sz="1400" b="1" kern="1200" dirty="0">
                          <a:solidFill>
                            <a:schemeClr val="dk1"/>
                          </a:solidFill>
                          <a:latin typeface="+mn-lt"/>
                          <a:ea typeface="+mn-ea"/>
                          <a:cs typeface="+mn-cs"/>
                        </a:rPr>
                        <a:t>MEGEVAND Vincent</a:t>
                      </a:r>
                    </a:p>
                    <a:p>
                      <a:pPr marL="0" algn="l" defTabSz="457200" rtl="0" eaLnBrk="1" latinLnBrk="0" hangingPunct="1"/>
                      <a:endParaRPr lang="fr-FR" sz="1400" b="1" kern="1200" dirty="0">
                        <a:solidFill>
                          <a:schemeClr val="dk1"/>
                        </a:solidFill>
                        <a:latin typeface="+mn-lt"/>
                        <a:ea typeface="+mn-ea"/>
                        <a:cs typeface="+mn-cs"/>
                      </a:endParaRPr>
                    </a:p>
                    <a:p>
                      <a:pPr marL="0" algn="l" defTabSz="457200" rtl="0" eaLnBrk="1" latinLnBrk="0" hangingPunct="1"/>
                      <a:r>
                        <a:rPr lang="fr-FR" sz="1400" kern="1200" dirty="0">
                          <a:solidFill>
                            <a:schemeClr val="dk1"/>
                          </a:solidFill>
                          <a:latin typeface="+mn-lt"/>
                          <a:ea typeface="+mn-ea"/>
                          <a:cs typeface="+mn-cs"/>
                        </a:rPr>
                        <a:t>Matricule : </a:t>
                      </a:r>
                      <a:r>
                        <a:rPr lang="fr-FR" sz="1400" dirty="0"/>
                        <a:t>GA72399</a:t>
                      </a:r>
                      <a:endParaRPr lang="fr-FR" sz="1400" kern="1200" dirty="0">
                        <a:solidFill>
                          <a:schemeClr val="dk1"/>
                        </a:solidFill>
                        <a:latin typeface="+mn-lt"/>
                        <a:ea typeface="+mn-ea"/>
                        <a:cs typeface="+mn-cs"/>
                      </a:endParaRPr>
                    </a:p>
                  </a:txBody>
                  <a:tcPr/>
                </a:tc>
                <a:tc>
                  <a:txBody>
                    <a:bodyPr/>
                    <a:lstStyle/>
                    <a:p>
                      <a:pPr marL="0" algn="l" defTabSz="457200" rtl="0" eaLnBrk="1" latinLnBrk="0" hangingPunct="1"/>
                      <a:r>
                        <a:rPr lang="fr-FR" sz="1400" b="1" kern="1200" dirty="0">
                          <a:solidFill>
                            <a:schemeClr val="dk1"/>
                          </a:solidFill>
                          <a:latin typeface="+mn-lt"/>
                          <a:ea typeface="+mn-ea"/>
                          <a:cs typeface="+mn-cs"/>
                        </a:rPr>
                        <a:t>MURAWSKY Katia</a:t>
                      </a:r>
                    </a:p>
                    <a:p>
                      <a:pPr marL="0" algn="l" defTabSz="457200" rtl="0" eaLnBrk="1" latinLnBrk="0" hangingPunct="1"/>
                      <a:endParaRPr lang="fr-FR" sz="1400" b="1" kern="1200" dirty="0">
                        <a:solidFill>
                          <a:schemeClr val="dk1"/>
                        </a:solidFill>
                        <a:latin typeface="+mn-lt"/>
                        <a:ea typeface="+mn-ea"/>
                        <a:cs typeface="+mn-cs"/>
                      </a:endParaRPr>
                    </a:p>
                    <a:p>
                      <a:pPr marL="0" algn="l" defTabSz="457200" rtl="0" eaLnBrk="1" latinLnBrk="0" hangingPunct="1"/>
                      <a:r>
                        <a:rPr lang="fr-FR" sz="1400" kern="1200" dirty="0">
                          <a:solidFill>
                            <a:schemeClr val="dk1"/>
                          </a:solidFill>
                          <a:latin typeface="+mn-lt"/>
                          <a:ea typeface="+mn-ea"/>
                          <a:cs typeface="+mn-cs"/>
                        </a:rPr>
                        <a:t>Matricule : </a:t>
                      </a:r>
                      <a:r>
                        <a:rPr lang="fr-FR" sz="1400" dirty="0"/>
                        <a:t>DU74409</a:t>
                      </a:r>
                      <a:endParaRPr lang="fr-FR" sz="1400" kern="1200" dirty="0">
                        <a:solidFill>
                          <a:schemeClr val="dk1"/>
                        </a:solidFill>
                        <a:latin typeface="+mn-lt"/>
                        <a:ea typeface="+mn-ea"/>
                        <a:cs typeface="+mn-cs"/>
                      </a:endParaRPr>
                    </a:p>
                  </a:txBody>
                  <a:tcPr/>
                </a:tc>
                <a:tc>
                  <a:txBody>
                    <a:bodyPr/>
                    <a:lstStyle/>
                    <a:p>
                      <a:pPr marL="0" lvl="0" algn="l" defTabSz="457200" rtl="0" eaLnBrk="1" latinLnBrk="0" hangingPunct="1"/>
                      <a:r>
                        <a:rPr lang="fr-FR" sz="1400" b="1" kern="1200" dirty="0">
                          <a:solidFill>
                            <a:schemeClr val="dk1"/>
                          </a:solidFill>
                          <a:latin typeface="+mn-lt"/>
                          <a:ea typeface="+mn-ea"/>
                          <a:cs typeface="+mn-cs"/>
                        </a:rPr>
                        <a:t>NABETH Thierry </a:t>
                      </a:r>
                    </a:p>
                    <a:p>
                      <a:pPr marL="0" lvl="0" algn="l" defTabSz="457200" rtl="0" eaLnBrk="1" latinLnBrk="0" hangingPunct="1"/>
                      <a:endParaRPr lang="fr-FR" sz="1400" b="1" kern="1200" dirty="0">
                        <a:solidFill>
                          <a:schemeClr val="dk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mn-lt"/>
                          <a:ea typeface="+mn-ea"/>
                          <a:cs typeface="+mn-cs"/>
                        </a:rPr>
                        <a:t>Matricule : </a:t>
                      </a:r>
                      <a:r>
                        <a:rPr lang="fr-FR" sz="1400" dirty="0"/>
                        <a:t>CI12809</a:t>
                      </a:r>
                      <a:endParaRPr kumimoji="0" lang="fr-FR" sz="1400" b="0" i="0" u="none" strike="noStrike" kern="1200" cap="none" spc="0" normalizeH="0" baseline="0" noProof="0" dirty="0">
                        <a:ln>
                          <a:noFill/>
                        </a:ln>
                        <a:solidFill>
                          <a:prstClr val="black"/>
                        </a:solidFill>
                        <a:effectLst/>
                        <a:uLnTx/>
                        <a:uFillTx/>
                        <a:latin typeface="+mn-lt"/>
                        <a:ea typeface="+mn-ea"/>
                        <a:cs typeface="+mn-cs"/>
                      </a:endParaRPr>
                    </a:p>
                  </a:txBody>
                  <a:tcPr/>
                </a:tc>
                <a:extLst>
                  <a:ext uri="{0D108BD9-81ED-4DB2-BD59-A6C34878D82A}">
                    <a16:rowId xmlns:a16="http://schemas.microsoft.com/office/drawing/2014/main" val="3144305402"/>
                  </a:ext>
                </a:extLst>
              </a:tr>
              <a:tr h="436669">
                <a:tc>
                  <a:txBody>
                    <a:bodyPr/>
                    <a:lstStyle/>
                    <a:p>
                      <a:pPr marL="0" algn="l" defTabSz="457200" rtl="0" eaLnBrk="1" latinLnBrk="0" hangingPunct="1"/>
                      <a:r>
                        <a:rPr lang="fr-FR" sz="1400" b="1" kern="1200" dirty="0">
                          <a:solidFill>
                            <a:schemeClr val="dk1"/>
                          </a:solidFill>
                          <a:latin typeface="+mn-lt"/>
                          <a:ea typeface="+mn-ea"/>
                          <a:cs typeface="+mn-cs"/>
                        </a:rPr>
                        <a:t>ROMDHANI</a:t>
                      </a:r>
                      <a:r>
                        <a:rPr lang="fr-FR" sz="1400" b="1" kern="1200" baseline="0" dirty="0">
                          <a:solidFill>
                            <a:schemeClr val="dk1"/>
                          </a:solidFill>
                          <a:latin typeface="+mn-lt"/>
                          <a:ea typeface="+mn-ea"/>
                          <a:cs typeface="+mn-cs"/>
                        </a:rPr>
                        <a:t> </a:t>
                      </a:r>
                      <a:r>
                        <a:rPr lang="fr-FR" sz="1400" b="1" kern="1200" dirty="0">
                          <a:solidFill>
                            <a:schemeClr val="dk1"/>
                          </a:solidFill>
                          <a:latin typeface="+mn-lt"/>
                          <a:ea typeface="+mn-ea"/>
                          <a:cs typeface="+mn-cs"/>
                        </a:rPr>
                        <a:t>Ali</a:t>
                      </a:r>
                    </a:p>
                    <a:p>
                      <a:pPr marL="0" algn="l" defTabSz="457200" rtl="0" eaLnBrk="1" latinLnBrk="0" hangingPunct="1"/>
                      <a:endParaRPr lang="fr-FR" sz="1400" b="1" kern="1200" dirty="0">
                        <a:solidFill>
                          <a:schemeClr val="dk1"/>
                        </a:solidFill>
                        <a:latin typeface="+mn-lt"/>
                        <a:ea typeface="+mn-ea"/>
                        <a:cs typeface="+mn-cs"/>
                      </a:endParaRPr>
                    </a:p>
                    <a:p>
                      <a:pPr marL="0" algn="l" defTabSz="457200" rtl="0" eaLnBrk="1" latinLnBrk="0" hangingPunct="1"/>
                      <a:r>
                        <a:rPr lang="fr-FR" sz="1400" b="0" kern="1200" dirty="0">
                          <a:solidFill>
                            <a:schemeClr val="dk1"/>
                          </a:solidFill>
                          <a:latin typeface="+mn-lt"/>
                          <a:ea typeface="+mn-ea"/>
                          <a:cs typeface="+mn-cs"/>
                        </a:rPr>
                        <a:t>Matricule : </a:t>
                      </a:r>
                      <a:r>
                        <a:rPr lang="fr-FR" sz="1400" dirty="0"/>
                        <a:t>GI47511</a:t>
                      </a:r>
                      <a:endParaRPr lang="fr-FR" sz="1400" b="0" kern="1200" dirty="0">
                        <a:solidFill>
                          <a:schemeClr val="dk1"/>
                        </a:solidFill>
                        <a:latin typeface="+mn-lt"/>
                        <a:ea typeface="+mn-ea"/>
                        <a:cs typeface="+mn-cs"/>
                      </a:endParaRPr>
                    </a:p>
                  </a:txBody>
                  <a:tcPr/>
                </a:tc>
                <a:tc>
                  <a:txBody>
                    <a:bodyPr/>
                    <a:lstStyle/>
                    <a:p>
                      <a:pPr marL="0" algn="l" defTabSz="457200" rtl="0" eaLnBrk="1" latinLnBrk="0" hangingPunct="1"/>
                      <a:r>
                        <a:rPr lang="fr-FR" sz="1400" b="1" kern="1200" dirty="0">
                          <a:solidFill>
                            <a:schemeClr val="dk1"/>
                          </a:solidFill>
                          <a:latin typeface="+mn-lt"/>
                          <a:ea typeface="+mn-ea"/>
                          <a:cs typeface="+mn-cs"/>
                        </a:rPr>
                        <a:t>SCHMIEDLECHNER Karin</a:t>
                      </a:r>
                    </a:p>
                    <a:p>
                      <a:pPr marL="0" algn="l" defTabSz="457200" rtl="0" eaLnBrk="1" latinLnBrk="0" hangingPunct="1"/>
                      <a:endParaRPr lang="fr-FR" sz="1400" b="1" kern="1200" dirty="0">
                        <a:solidFill>
                          <a:schemeClr val="dk1"/>
                        </a:solidFill>
                        <a:latin typeface="+mn-lt"/>
                        <a:ea typeface="+mn-ea"/>
                        <a:cs typeface="+mn-cs"/>
                      </a:endParaRPr>
                    </a:p>
                    <a:p>
                      <a:pPr marL="0" algn="l" defTabSz="457200" rtl="0" eaLnBrk="1" latinLnBrk="0" hangingPunct="1"/>
                      <a:r>
                        <a:rPr lang="fr-FR" sz="1400" kern="1200" dirty="0">
                          <a:solidFill>
                            <a:schemeClr val="dk1"/>
                          </a:solidFill>
                          <a:latin typeface="+mn-lt"/>
                          <a:ea typeface="+mn-ea"/>
                          <a:cs typeface="+mn-cs"/>
                        </a:rPr>
                        <a:t>Matricule :</a:t>
                      </a:r>
                      <a:r>
                        <a:rPr lang="fr-FR" sz="1400" kern="1200" baseline="0" dirty="0">
                          <a:solidFill>
                            <a:schemeClr val="dk1"/>
                          </a:solidFill>
                          <a:latin typeface="+mn-lt"/>
                          <a:ea typeface="+mn-ea"/>
                          <a:cs typeface="+mn-cs"/>
                        </a:rPr>
                        <a:t> </a:t>
                      </a:r>
                      <a:r>
                        <a:rPr lang="fr-FR" sz="1400" dirty="0"/>
                        <a:t>UR74787</a:t>
                      </a:r>
                      <a:endParaRPr lang="fr-FR" sz="1400" kern="1200" dirty="0">
                        <a:solidFill>
                          <a:schemeClr val="dk1"/>
                        </a:solidFill>
                        <a:latin typeface="+mn-lt"/>
                        <a:ea typeface="+mn-ea"/>
                        <a:cs typeface="+mn-cs"/>
                      </a:endParaRPr>
                    </a:p>
                  </a:txBody>
                  <a:tcPr/>
                </a:tc>
                <a:tc>
                  <a:txBody>
                    <a:bodyPr/>
                    <a:lstStyle/>
                    <a:p>
                      <a:endParaRPr lang="fr-FR" dirty="0"/>
                    </a:p>
                  </a:txBody>
                  <a:tcPr/>
                </a:tc>
                <a:tc>
                  <a:txBody>
                    <a:bodyPr/>
                    <a:lstStyle/>
                    <a:p>
                      <a:endParaRPr lang="fr-FR" dirty="0"/>
                    </a:p>
                  </a:txBody>
                  <a:tcPr/>
                </a:tc>
                <a:extLst>
                  <a:ext uri="{0D108BD9-81ED-4DB2-BD59-A6C34878D82A}">
                    <a16:rowId xmlns:a16="http://schemas.microsoft.com/office/drawing/2014/main" val="1636859142"/>
                  </a:ext>
                </a:extLst>
              </a:tr>
            </a:tbl>
          </a:graphicData>
        </a:graphic>
      </p:graphicFrame>
      <p:graphicFrame>
        <p:nvGraphicFramePr>
          <p:cNvPr id="3" name="Tableau 2"/>
          <p:cNvGraphicFramePr>
            <a:graphicFrameLocks noGrp="1"/>
          </p:cNvGraphicFramePr>
          <p:nvPr>
            <p:extLst>
              <p:ext uri="{D42A27DB-BD31-4B8C-83A1-F6EECF244321}">
                <p14:modId xmlns:p14="http://schemas.microsoft.com/office/powerpoint/2010/main" val="2415591730"/>
              </p:ext>
            </p:extLst>
          </p:nvPr>
        </p:nvGraphicFramePr>
        <p:xfrm>
          <a:off x="481263" y="2076020"/>
          <a:ext cx="8373978" cy="1437640"/>
        </p:xfrm>
        <a:graphic>
          <a:graphicData uri="http://schemas.openxmlformats.org/drawingml/2006/table">
            <a:tbl>
              <a:tblPr firstRow="1" bandRow="1">
                <a:tableStyleId>{5C22544A-7EE6-4342-B048-85BDC9FD1C3A}</a:tableStyleId>
              </a:tblPr>
              <a:tblGrid>
                <a:gridCol w="4186989">
                  <a:extLst>
                    <a:ext uri="{9D8B030D-6E8A-4147-A177-3AD203B41FA5}">
                      <a16:colId xmlns:a16="http://schemas.microsoft.com/office/drawing/2014/main" val="562345061"/>
                    </a:ext>
                  </a:extLst>
                </a:gridCol>
                <a:gridCol w="4186989">
                  <a:extLst>
                    <a:ext uri="{9D8B030D-6E8A-4147-A177-3AD203B41FA5}">
                      <a16:colId xmlns:a16="http://schemas.microsoft.com/office/drawing/2014/main" val="3121362310"/>
                    </a:ext>
                  </a:extLst>
                </a:gridCol>
              </a:tblGrid>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dirty="0"/>
                        <a:t>Première ligne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dirty="0"/>
                        <a:t>Seconde ligne </a:t>
                      </a:r>
                    </a:p>
                  </a:txBody>
                  <a:tcPr/>
                </a:tc>
                <a:extLst>
                  <a:ext uri="{0D108BD9-81ED-4DB2-BD59-A6C34878D82A}">
                    <a16:rowId xmlns:a16="http://schemas.microsoft.com/office/drawing/2014/main" val="2112442055"/>
                  </a:ext>
                </a:extLst>
              </a:tr>
              <a:tr h="370840">
                <a:tc>
                  <a:txBody>
                    <a:bodyPr/>
                    <a:lstStyle/>
                    <a:p>
                      <a:pPr marL="628650" lvl="1" indent="-171450" algn="l" defTabSz="457200" rtl="0" eaLnBrk="1" latinLnBrk="0" hangingPunct="1">
                        <a:buFont typeface="Arial" panose="020B0604020202020204" pitchFamily="34" charset="0"/>
                        <a:buChar char="•"/>
                      </a:pPr>
                      <a:r>
                        <a:rPr lang="fr-FR" sz="1600" b="1" kern="1200" dirty="0">
                          <a:solidFill>
                            <a:schemeClr val="dk1"/>
                          </a:solidFill>
                          <a:latin typeface="+mn-lt"/>
                          <a:ea typeface="+mn-ea"/>
                          <a:cs typeface="+mn-cs"/>
                        </a:rPr>
                        <a:t>Matricule</a:t>
                      </a:r>
                      <a:r>
                        <a:rPr lang="fr-FR" sz="1600" kern="1200" dirty="0">
                          <a:solidFill>
                            <a:schemeClr val="dk1"/>
                          </a:solidFill>
                          <a:latin typeface="+mn-lt"/>
                          <a:ea typeface="+mn-ea"/>
                          <a:cs typeface="+mn-cs"/>
                        </a:rPr>
                        <a:t> : voir tableau ci-dessous</a:t>
                      </a:r>
                    </a:p>
                    <a:p>
                      <a:pPr marL="628650" lvl="1" indent="-171450" algn="l" defTabSz="457200" rtl="0" eaLnBrk="1" latinLnBrk="0" hangingPunct="1">
                        <a:buFont typeface="Arial" panose="020B0604020202020204" pitchFamily="34" charset="0"/>
                        <a:buChar char="•"/>
                        <a:tabLst>
                          <a:tab pos="3676650" algn="l"/>
                        </a:tabLst>
                      </a:pPr>
                      <a:r>
                        <a:rPr lang="fr-FR" sz="1600" b="1" kern="1200" dirty="0">
                          <a:solidFill>
                            <a:schemeClr val="dk1"/>
                          </a:solidFill>
                          <a:latin typeface="+mn-lt"/>
                          <a:ea typeface="+mn-ea"/>
                          <a:cs typeface="+mn-cs"/>
                        </a:rPr>
                        <a:t>Groupe</a:t>
                      </a:r>
                      <a:r>
                        <a:rPr lang="fr-FR" sz="1600" kern="1200" dirty="0">
                          <a:solidFill>
                            <a:schemeClr val="dk1"/>
                          </a:solidFill>
                          <a:latin typeface="+mn-lt"/>
                          <a:ea typeface="+mn-ea"/>
                          <a:cs typeface="+mn-cs"/>
                        </a:rPr>
                        <a:t> </a:t>
                      </a:r>
                      <a:r>
                        <a:rPr lang="fr-FR" sz="1600" b="1" kern="1200" dirty="0">
                          <a:solidFill>
                            <a:schemeClr val="dk1"/>
                          </a:solidFill>
                          <a:latin typeface="+mn-lt"/>
                          <a:ea typeface="+mn-ea"/>
                          <a:cs typeface="+mn-cs"/>
                        </a:rPr>
                        <a:t>travail</a:t>
                      </a:r>
                      <a:r>
                        <a:rPr lang="fr-FR" sz="1600" kern="1200" dirty="0">
                          <a:solidFill>
                            <a:schemeClr val="dk1"/>
                          </a:solidFill>
                          <a:latin typeface="+mn-lt"/>
                          <a:ea typeface="+mn-ea"/>
                          <a:cs typeface="+mn-cs"/>
                        </a:rPr>
                        <a:t>  : 01</a:t>
                      </a:r>
                    </a:p>
                    <a:p>
                      <a:pPr marL="628650" lvl="1" indent="-171450" algn="l" defTabSz="457200" rtl="0" eaLnBrk="1" latinLnBrk="0" hangingPunct="1">
                        <a:buFont typeface="Arial" panose="020B0604020202020204" pitchFamily="34" charset="0"/>
                        <a:buChar char="•"/>
                      </a:pPr>
                      <a:r>
                        <a:rPr lang="fr-FR" sz="1600" b="1" kern="1200" dirty="0">
                          <a:solidFill>
                            <a:schemeClr val="dk1"/>
                          </a:solidFill>
                          <a:latin typeface="+mn-lt"/>
                          <a:ea typeface="+mn-ea"/>
                          <a:cs typeface="+mn-cs"/>
                        </a:rPr>
                        <a:t>Société</a:t>
                      </a:r>
                      <a:r>
                        <a:rPr lang="fr-FR" sz="1600" kern="1200" dirty="0">
                          <a:solidFill>
                            <a:schemeClr val="dk1"/>
                          </a:solidFill>
                          <a:latin typeface="+mn-lt"/>
                          <a:ea typeface="+mn-ea"/>
                          <a:cs typeface="+mn-cs"/>
                        </a:rPr>
                        <a:t> : 10</a:t>
                      </a:r>
                    </a:p>
                    <a:p>
                      <a:pPr marL="628650" lvl="1" indent="-171450" algn="l" defTabSz="457200" rtl="0" eaLnBrk="1" latinLnBrk="0" hangingPunct="1">
                        <a:buFont typeface="Arial" panose="020B0604020202020204" pitchFamily="34" charset="0"/>
                        <a:buChar char="•"/>
                      </a:pPr>
                      <a:r>
                        <a:rPr lang="fr-FR" sz="1600" b="1" kern="1200" dirty="0">
                          <a:solidFill>
                            <a:schemeClr val="dk1"/>
                          </a:solidFill>
                          <a:latin typeface="+mn-lt"/>
                          <a:ea typeface="+mn-ea"/>
                          <a:cs typeface="+mn-cs"/>
                        </a:rPr>
                        <a:t>Centre</a:t>
                      </a:r>
                      <a:r>
                        <a:rPr lang="fr-FR" sz="1600" kern="1200" dirty="0">
                          <a:solidFill>
                            <a:schemeClr val="dk1"/>
                          </a:solidFill>
                          <a:latin typeface="+mn-lt"/>
                          <a:ea typeface="+mn-ea"/>
                          <a:cs typeface="+mn-cs"/>
                        </a:rPr>
                        <a:t> </a:t>
                      </a:r>
                      <a:r>
                        <a:rPr lang="fr-FR" sz="1600" b="1" kern="1200" dirty="0">
                          <a:solidFill>
                            <a:schemeClr val="dk1"/>
                          </a:solidFill>
                          <a:latin typeface="+mn-lt"/>
                          <a:ea typeface="+mn-ea"/>
                          <a:cs typeface="+mn-cs"/>
                        </a:rPr>
                        <a:t>travail</a:t>
                      </a:r>
                      <a:r>
                        <a:rPr lang="fr-FR" sz="1600" kern="1200" dirty="0">
                          <a:solidFill>
                            <a:schemeClr val="dk1"/>
                          </a:solidFill>
                          <a:latin typeface="+mn-lt"/>
                          <a:ea typeface="+mn-ea"/>
                          <a:cs typeface="+mn-cs"/>
                        </a:rPr>
                        <a:t> : &lt;section de travail&gt;</a:t>
                      </a:r>
                    </a:p>
                  </a:txBody>
                  <a:tcPr/>
                </a:tc>
                <a:tc>
                  <a:txBody>
                    <a:bodyPr/>
                    <a:lstStyle/>
                    <a:p>
                      <a:pPr marL="628650" lvl="1" indent="-171450" defTabSz="409575">
                        <a:buFont typeface="Arial" panose="020B0604020202020204" pitchFamily="34" charset="0"/>
                        <a:buChar char="•"/>
                      </a:pPr>
                      <a:r>
                        <a:rPr lang="fr-FR" sz="1600" b="1" dirty="0"/>
                        <a:t>Service</a:t>
                      </a:r>
                      <a:r>
                        <a:rPr lang="fr-FR" sz="1600" dirty="0"/>
                        <a:t> </a:t>
                      </a:r>
                      <a:r>
                        <a:rPr lang="fr-FR" sz="1600" b="1" dirty="0"/>
                        <a:t>travail</a:t>
                      </a:r>
                      <a:r>
                        <a:rPr lang="fr-FR" sz="1600" dirty="0"/>
                        <a:t> : SLA</a:t>
                      </a:r>
                      <a:endParaRPr lang="fr-FR" sz="2800" dirty="0"/>
                    </a:p>
                    <a:p>
                      <a:pPr marL="628650" lvl="1" indent="-171450">
                        <a:buFont typeface="Arial" panose="020B0604020202020204" pitchFamily="34" charset="0"/>
                        <a:buChar char="•"/>
                      </a:pPr>
                      <a:r>
                        <a:rPr lang="fr-FR" sz="1600" b="1" dirty="0"/>
                        <a:t>Société</a:t>
                      </a:r>
                      <a:r>
                        <a:rPr lang="fr-FR" sz="1600" dirty="0"/>
                        <a:t> </a:t>
                      </a:r>
                      <a:r>
                        <a:rPr lang="fr-FR" sz="1600" b="1" dirty="0"/>
                        <a:t>connecté</a:t>
                      </a:r>
                      <a:r>
                        <a:rPr lang="fr-FR" sz="1600" dirty="0"/>
                        <a:t> : 10</a:t>
                      </a:r>
                    </a:p>
                    <a:p>
                      <a:pPr marL="628650" lvl="1" indent="-171450">
                        <a:buFont typeface="Arial" panose="020B0604020202020204" pitchFamily="34" charset="0"/>
                        <a:buChar char="•"/>
                      </a:pPr>
                      <a:r>
                        <a:rPr lang="fr-FR" sz="1600" b="1" dirty="0"/>
                        <a:t>Centre</a:t>
                      </a:r>
                      <a:r>
                        <a:rPr lang="fr-FR" sz="1600" dirty="0"/>
                        <a:t> </a:t>
                      </a:r>
                      <a:r>
                        <a:rPr lang="fr-FR" sz="1600" b="1" dirty="0"/>
                        <a:t>connecté</a:t>
                      </a:r>
                      <a:r>
                        <a:rPr lang="fr-FR" sz="1600" dirty="0"/>
                        <a:t> : 999</a:t>
                      </a:r>
                    </a:p>
                    <a:p>
                      <a:pPr marL="628650" lvl="1" indent="-171450">
                        <a:buFont typeface="Arial" panose="020B0604020202020204" pitchFamily="34" charset="0"/>
                        <a:buChar char="•"/>
                      </a:pPr>
                      <a:r>
                        <a:rPr lang="fr-FR" sz="1600" b="1" dirty="0"/>
                        <a:t>Service</a:t>
                      </a:r>
                      <a:r>
                        <a:rPr lang="fr-FR" sz="1600" dirty="0"/>
                        <a:t> </a:t>
                      </a:r>
                      <a:r>
                        <a:rPr lang="fr-FR" sz="1600" b="1" dirty="0"/>
                        <a:t>connecté</a:t>
                      </a:r>
                      <a:r>
                        <a:rPr lang="fr-FR" sz="1600" dirty="0"/>
                        <a:t> : SLA </a:t>
                      </a:r>
                    </a:p>
                  </a:txBody>
                  <a:tcPr/>
                </a:tc>
                <a:extLst>
                  <a:ext uri="{0D108BD9-81ED-4DB2-BD59-A6C34878D82A}">
                    <a16:rowId xmlns:a16="http://schemas.microsoft.com/office/drawing/2014/main" val="2808901616"/>
                  </a:ext>
                </a:extLst>
              </a:tr>
            </a:tbl>
          </a:graphicData>
        </a:graphic>
      </p:graphicFrame>
      <p:sp>
        <p:nvSpPr>
          <p:cNvPr id="4" name="Espace réservé de la date 3"/>
          <p:cNvSpPr>
            <a:spLocks noGrp="1"/>
          </p:cNvSpPr>
          <p:nvPr>
            <p:ph type="dt" sz="half" idx="10"/>
          </p:nvPr>
        </p:nvSpPr>
        <p:spPr>
          <a:xfrm>
            <a:off x="342900" y="6235986"/>
            <a:ext cx="776850" cy="365125"/>
          </a:xfrm>
        </p:spPr>
        <p:txBody>
          <a:bodyPr/>
          <a:lstStyle/>
          <a:p>
            <a:pPr>
              <a:defRPr/>
            </a:pPr>
            <a:r>
              <a:rPr lang="fr-FR"/>
              <a:t>16/03/2017</a:t>
            </a:r>
            <a:endParaRPr lang="fr-FR" dirty="0"/>
          </a:p>
        </p:txBody>
      </p:sp>
      <p:sp>
        <p:nvSpPr>
          <p:cNvPr id="6" name="Espace réservé du numéro de diapositive 5"/>
          <p:cNvSpPr>
            <a:spLocks noGrp="1"/>
          </p:cNvSpPr>
          <p:nvPr>
            <p:ph type="sldNum" sz="quarter" idx="12"/>
          </p:nvPr>
        </p:nvSpPr>
        <p:spPr>
          <a:xfrm>
            <a:off x="6553200" y="6235986"/>
            <a:ext cx="2133600" cy="365125"/>
          </a:xfrm>
        </p:spPr>
        <p:txBody>
          <a:bodyPr/>
          <a:lstStyle/>
          <a:p>
            <a:pPr>
              <a:defRPr/>
            </a:pPr>
            <a:fld id="{12216186-C44C-154D-A70D-CA4C64A89F65}" type="slidenum">
              <a:rPr lang="fr-FR" smtClean="0"/>
              <a:pPr>
                <a:defRPr/>
              </a:pPr>
              <a:t>8</a:t>
            </a:fld>
            <a:endParaRPr lang="fr-FR" dirty="0"/>
          </a:p>
        </p:txBody>
      </p:sp>
      <p:sp>
        <p:nvSpPr>
          <p:cNvPr id="8" name="Espace réservé du pied de page 7"/>
          <p:cNvSpPr>
            <a:spLocks noGrp="1"/>
          </p:cNvSpPr>
          <p:nvPr>
            <p:ph type="ftr" sz="quarter" idx="11"/>
          </p:nvPr>
        </p:nvSpPr>
        <p:spPr/>
        <p:txBody>
          <a:bodyPr/>
          <a:lstStyle/>
          <a:p>
            <a:pPr>
              <a:defRPr/>
            </a:pPr>
            <a:r>
              <a:rPr lang="fr-FR"/>
              <a:t>Formation ORPER – Projet YSEOP</a:t>
            </a:r>
            <a:endParaRPr lang="fr-FR" dirty="0"/>
          </a:p>
        </p:txBody>
      </p:sp>
    </p:spTree>
    <p:extLst>
      <p:ext uri="{BB962C8B-B14F-4D97-AF65-F5344CB8AC3E}">
        <p14:creationId xmlns:p14="http://schemas.microsoft.com/office/powerpoint/2010/main" val="137609999"/>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80</a:t>
            </a:fld>
            <a:endParaRPr lang="fr-FR" dirty="0"/>
          </a:p>
        </p:txBody>
      </p:sp>
      <p:sp>
        <p:nvSpPr>
          <p:cNvPr id="6" name="Titre 5"/>
          <p:cNvSpPr>
            <a:spLocks noGrp="1"/>
          </p:cNvSpPr>
          <p:nvPr>
            <p:ph type="title"/>
          </p:nvPr>
        </p:nvSpPr>
        <p:spPr/>
        <p:txBody>
          <a:bodyPr/>
          <a:lstStyle/>
          <a:p>
            <a:r>
              <a:rPr lang="fr-FR" dirty="0"/>
              <a:t>Extension de couverture Santé : saisie simplifiée</a:t>
            </a:r>
          </a:p>
        </p:txBody>
      </p:sp>
      <p:pic>
        <p:nvPicPr>
          <p:cNvPr id="7" name="Image 6"/>
          <p:cNvPicPr>
            <a:picLocks noChangeAspect="1"/>
          </p:cNvPicPr>
          <p:nvPr/>
        </p:nvPicPr>
        <p:blipFill>
          <a:blip r:embed="rId2"/>
          <a:stretch>
            <a:fillRect/>
          </a:stretch>
        </p:blipFill>
        <p:spPr>
          <a:xfrm>
            <a:off x="731325" y="1025525"/>
            <a:ext cx="7308402" cy="5210461"/>
          </a:xfrm>
          <a:prstGeom prst="rect">
            <a:avLst/>
          </a:prstGeom>
        </p:spPr>
      </p:pic>
      <p:sp>
        <p:nvSpPr>
          <p:cNvPr id="8" name="ZoneTexte 7"/>
          <p:cNvSpPr txBox="1"/>
          <p:nvPr/>
        </p:nvSpPr>
        <p:spPr>
          <a:xfrm>
            <a:off x="1653150" y="5188017"/>
            <a:ext cx="5219288" cy="646331"/>
          </a:xfrm>
          <a:prstGeom prst="rect">
            <a:avLst/>
          </a:prstGeom>
          <a:noFill/>
        </p:spPr>
        <p:txBody>
          <a:bodyPr wrap="square" rtlCol="0">
            <a:spAutoFit/>
          </a:bodyPr>
          <a:lstStyle/>
          <a:p>
            <a:r>
              <a:rPr lang="fr-FR" dirty="0"/>
              <a:t>Sélectionner le ou les dossiers sur lesquels se fera l’extension de couverture puis cliquer sur « Suivant »</a:t>
            </a:r>
          </a:p>
        </p:txBody>
      </p:sp>
    </p:spTree>
    <p:extLst>
      <p:ext uri="{BB962C8B-B14F-4D97-AF65-F5344CB8AC3E}">
        <p14:creationId xmlns:p14="http://schemas.microsoft.com/office/powerpoint/2010/main" val="40063861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846305" y="1057853"/>
            <a:ext cx="7375869" cy="5278411"/>
          </a:xfrm>
          <a:prstGeom prst="rect">
            <a:avLst/>
          </a:prstGeom>
        </p:spPr>
      </p:pic>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81</a:t>
            </a:fld>
            <a:endParaRPr lang="fr-FR" dirty="0"/>
          </a:p>
        </p:txBody>
      </p:sp>
      <p:sp>
        <p:nvSpPr>
          <p:cNvPr id="6" name="Titre 5"/>
          <p:cNvSpPr>
            <a:spLocks noGrp="1"/>
          </p:cNvSpPr>
          <p:nvPr>
            <p:ph type="title"/>
          </p:nvPr>
        </p:nvSpPr>
        <p:spPr/>
        <p:txBody>
          <a:bodyPr/>
          <a:lstStyle/>
          <a:p>
            <a:r>
              <a:rPr lang="fr-FR" dirty="0"/>
              <a:t>Extension de couverture Santé : saisie simplifiée</a:t>
            </a:r>
          </a:p>
        </p:txBody>
      </p:sp>
      <p:sp>
        <p:nvSpPr>
          <p:cNvPr id="8" name="ZoneTexte 7"/>
          <p:cNvSpPr txBox="1"/>
          <p:nvPr/>
        </p:nvSpPr>
        <p:spPr>
          <a:xfrm>
            <a:off x="1653150" y="5188017"/>
            <a:ext cx="5219288" cy="646331"/>
          </a:xfrm>
          <a:prstGeom prst="rect">
            <a:avLst/>
          </a:prstGeom>
          <a:noFill/>
        </p:spPr>
        <p:txBody>
          <a:bodyPr wrap="square" rtlCol="0">
            <a:spAutoFit/>
          </a:bodyPr>
          <a:lstStyle/>
          <a:p>
            <a:r>
              <a:rPr lang="fr-FR" dirty="0"/>
              <a:t>Renseigner les informations sur le dossier RO et/ou RC puis cliquer sur « Activer ».</a:t>
            </a:r>
          </a:p>
        </p:txBody>
      </p:sp>
    </p:spTree>
    <p:extLst>
      <p:ext uri="{BB962C8B-B14F-4D97-AF65-F5344CB8AC3E}">
        <p14:creationId xmlns:p14="http://schemas.microsoft.com/office/powerpoint/2010/main" val="4547289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La saisie se termine par une confirmation de l’ajout sur les dossiers.</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82</a:t>
            </a:fld>
            <a:endParaRPr lang="fr-FR" dirty="0"/>
          </a:p>
        </p:txBody>
      </p:sp>
      <p:sp>
        <p:nvSpPr>
          <p:cNvPr id="6" name="Titre 5"/>
          <p:cNvSpPr>
            <a:spLocks noGrp="1"/>
          </p:cNvSpPr>
          <p:nvPr>
            <p:ph type="title"/>
          </p:nvPr>
        </p:nvSpPr>
        <p:spPr/>
        <p:txBody>
          <a:bodyPr/>
          <a:lstStyle/>
          <a:p>
            <a:r>
              <a:rPr lang="fr-FR" dirty="0"/>
              <a:t>Extension de couverture Santé : saisie simplifiée</a:t>
            </a:r>
          </a:p>
        </p:txBody>
      </p:sp>
      <p:pic>
        <p:nvPicPr>
          <p:cNvPr id="7" name="Image 6"/>
          <p:cNvPicPr>
            <a:picLocks noChangeAspect="1"/>
          </p:cNvPicPr>
          <p:nvPr/>
        </p:nvPicPr>
        <p:blipFill>
          <a:blip r:embed="rId2"/>
          <a:stretch>
            <a:fillRect/>
          </a:stretch>
        </p:blipFill>
        <p:spPr>
          <a:xfrm>
            <a:off x="296693" y="2249677"/>
            <a:ext cx="8550613" cy="3328967"/>
          </a:xfrm>
          <a:prstGeom prst="rect">
            <a:avLst/>
          </a:prstGeom>
        </p:spPr>
      </p:pic>
    </p:spTree>
    <p:extLst>
      <p:ext uri="{BB962C8B-B14F-4D97-AF65-F5344CB8AC3E}">
        <p14:creationId xmlns:p14="http://schemas.microsoft.com/office/powerpoint/2010/main" val="39164853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Le Double rattachement </a:t>
            </a:r>
          </a:p>
        </p:txBody>
      </p:sp>
      <p:sp>
        <p:nvSpPr>
          <p:cNvPr id="8" name="Espace réservé du texte 7"/>
          <p:cNvSpPr>
            <a:spLocks noGrp="1"/>
          </p:cNvSpPr>
          <p:nvPr>
            <p:ph type="body" idx="1"/>
          </p:nvPr>
        </p:nvSpPr>
        <p:spPr/>
        <p:txBody>
          <a:bodyPr/>
          <a:lstStyle/>
          <a:p>
            <a:r>
              <a:rPr lang="fr-FR" dirty="0"/>
              <a:t>Saisie simplifiée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83</a:t>
            </a:fld>
            <a:endParaRPr lang="fr-FR" dirty="0"/>
          </a:p>
        </p:txBody>
      </p:sp>
    </p:spTree>
    <p:extLst>
      <p:ext uri="{BB962C8B-B14F-4D97-AF65-F5344CB8AC3E}">
        <p14:creationId xmlns:p14="http://schemas.microsoft.com/office/powerpoint/2010/main" val="38435413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Le double rattachement permet à un enfant, d’avoir deux rôles simultanés sur deux dossier RO et/ou RC (dossier souscrit par un des parents de l’enfant).</a:t>
            </a:r>
          </a:p>
          <a:p>
            <a:endParaRPr lang="fr-FR" dirty="0"/>
          </a:p>
          <a:p>
            <a:r>
              <a:rPr lang="fr-FR" dirty="0"/>
              <a:t>Exercice : ajouter l’enfant géré RO/RC de la précédente session sur le dossier RC Seul Offre Référence de la session « Souscription RC ».</a:t>
            </a: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84</a:t>
            </a:fld>
            <a:endParaRPr lang="fr-FR" dirty="0"/>
          </a:p>
        </p:txBody>
      </p:sp>
      <p:sp>
        <p:nvSpPr>
          <p:cNvPr id="7" name="Titre 6"/>
          <p:cNvSpPr>
            <a:spLocks noGrp="1"/>
          </p:cNvSpPr>
          <p:nvPr>
            <p:ph type="title"/>
          </p:nvPr>
        </p:nvSpPr>
        <p:spPr/>
        <p:txBody>
          <a:bodyPr/>
          <a:lstStyle/>
          <a:p>
            <a:r>
              <a:rPr lang="fr-FR" dirty="0"/>
              <a:t>Le Double Rattachement </a:t>
            </a:r>
          </a:p>
        </p:txBody>
      </p:sp>
    </p:spTree>
    <p:extLst>
      <p:ext uri="{BB962C8B-B14F-4D97-AF65-F5344CB8AC3E}">
        <p14:creationId xmlns:p14="http://schemas.microsoft.com/office/powerpoint/2010/main" val="35144594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85</a:t>
            </a:fld>
            <a:endParaRPr lang="fr-FR" dirty="0"/>
          </a:p>
        </p:txBody>
      </p:sp>
      <p:sp>
        <p:nvSpPr>
          <p:cNvPr id="6" name="Titre 5"/>
          <p:cNvSpPr>
            <a:spLocks noGrp="1"/>
          </p:cNvSpPr>
          <p:nvPr>
            <p:ph type="title"/>
          </p:nvPr>
        </p:nvSpPr>
        <p:spPr/>
        <p:txBody>
          <a:bodyPr/>
          <a:lstStyle/>
          <a:p>
            <a:r>
              <a:rPr lang="fr-FR" dirty="0"/>
              <a:t>Le Double Rattachement </a:t>
            </a:r>
          </a:p>
        </p:txBody>
      </p:sp>
      <p:pic>
        <p:nvPicPr>
          <p:cNvPr id="7" name="Image 6"/>
          <p:cNvPicPr>
            <a:picLocks noChangeAspect="1"/>
          </p:cNvPicPr>
          <p:nvPr/>
        </p:nvPicPr>
        <p:blipFill>
          <a:blip r:embed="rId2"/>
          <a:stretch>
            <a:fillRect/>
          </a:stretch>
        </p:blipFill>
        <p:spPr>
          <a:xfrm>
            <a:off x="457200" y="1265523"/>
            <a:ext cx="7033098" cy="4965190"/>
          </a:xfrm>
          <a:prstGeom prst="rect">
            <a:avLst/>
          </a:prstGeom>
        </p:spPr>
      </p:pic>
      <p:sp>
        <p:nvSpPr>
          <p:cNvPr id="8" name="ZoneTexte 7"/>
          <p:cNvSpPr txBox="1"/>
          <p:nvPr/>
        </p:nvSpPr>
        <p:spPr>
          <a:xfrm>
            <a:off x="1032202" y="4824919"/>
            <a:ext cx="6370548" cy="923330"/>
          </a:xfrm>
          <a:prstGeom prst="rect">
            <a:avLst/>
          </a:prstGeom>
          <a:noFill/>
        </p:spPr>
        <p:txBody>
          <a:bodyPr wrap="square" rtlCol="0">
            <a:spAutoFit/>
          </a:bodyPr>
          <a:lstStyle/>
          <a:p>
            <a:r>
              <a:rPr lang="fr-FR" dirty="0"/>
              <a:t>On notera que le mode de recouvrement « bénéficiaire non cotisant » n’est pas disponible dans la saisie simplifiée d’ajout de bénéficiaire.</a:t>
            </a:r>
          </a:p>
        </p:txBody>
      </p:sp>
      <p:cxnSp>
        <p:nvCxnSpPr>
          <p:cNvPr id="10" name="Connecteur droit avec flèche 9"/>
          <p:cNvCxnSpPr/>
          <p:nvPr/>
        </p:nvCxnSpPr>
        <p:spPr>
          <a:xfrm flipV="1">
            <a:off x="1032202" y="2976664"/>
            <a:ext cx="533951" cy="225681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066889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La modification du mode de recouvrement se fait via l’onglet « Cotisations » du dossier RC, pour un passage au précompte, en prélèvement ou pour positionner un mode non cotisant pour les bénéficiaires enfants en double rattachement RC.</a:t>
            </a:r>
          </a:p>
          <a:p>
            <a:r>
              <a:rPr lang="fr-FR" dirty="0"/>
              <a:t>Exercice : modifier le mode de recouvrement pour l’enfant en double rattachement RC pour le passer en non </a:t>
            </a:r>
            <a:r>
              <a:rPr lang="fr-FR" dirty="0" err="1"/>
              <a:t>cotisatisant</a:t>
            </a:r>
            <a:r>
              <a:rPr lang="fr-FR" dirty="0"/>
              <a:t>.</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86</a:t>
            </a:fld>
            <a:endParaRPr lang="fr-FR" dirty="0"/>
          </a:p>
        </p:txBody>
      </p:sp>
      <p:sp>
        <p:nvSpPr>
          <p:cNvPr id="6" name="Titre 5"/>
          <p:cNvSpPr>
            <a:spLocks noGrp="1"/>
          </p:cNvSpPr>
          <p:nvPr>
            <p:ph type="title"/>
          </p:nvPr>
        </p:nvSpPr>
        <p:spPr/>
        <p:txBody>
          <a:bodyPr/>
          <a:lstStyle/>
          <a:p>
            <a:r>
              <a:rPr lang="fr-FR" dirty="0"/>
              <a:t>Le Double Rattachement  : bénéficiaire non cotisant</a:t>
            </a:r>
          </a:p>
        </p:txBody>
      </p:sp>
      <p:pic>
        <p:nvPicPr>
          <p:cNvPr id="7" name="Image 6"/>
          <p:cNvPicPr>
            <a:picLocks noChangeAspect="1"/>
          </p:cNvPicPr>
          <p:nvPr/>
        </p:nvPicPr>
        <p:blipFill>
          <a:blip r:embed="rId2"/>
          <a:stretch>
            <a:fillRect/>
          </a:stretch>
        </p:blipFill>
        <p:spPr>
          <a:xfrm>
            <a:off x="457200" y="3158542"/>
            <a:ext cx="7957226" cy="3041541"/>
          </a:xfrm>
          <a:prstGeom prst="rect">
            <a:avLst/>
          </a:prstGeom>
        </p:spPr>
      </p:pic>
    </p:spTree>
    <p:extLst>
      <p:ext uri="{BB962C8B-B14F-4D97-AF65-F5344CB8AC3E}">
        <p14:creationId xmlns:p14="http://schemas.microsoft.com/office/powerpoint/2010/main" val="7184653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87</a:t>
            </a:fld>
            <a:endParaRPr lang="fr-FR" dirty="0"/>
          </a:p>
        </p:txBody>
      </p:sp>
      <p:sp>
        <p:nvSpPr>
          <p:cNvPr id="6" name="Titre 5"/>
          <p:cNvSpPr>
            <a:spLocks noGrp="1"/>
          </p:cNvSpPr>
          <p:nvPr>
            <p:ph type="title"/>
          </p:nvPr>
        </p:nvSpPr>
        <p:spPr/>
        <p:txBody>
          <a:bodyPr/>
          <a:lstStyle/>
          <a:p>
            <a:r>
              <a:rPr lang="fr-FR" dirty="0"/>
              <a:t>Le Double Rattachement  : bénéficiaire non cotisant</a:t>
            </a:r>
          </a:p>
        </p:txBody>
      </p:sp>
      <p:sp>
        <p:nvSpPr>
          <p:cNvPr id="8" name="Espace réservé du contenu 7"/>
          <p:cNvSpPr>
            <a:spLocks noGrp="1"/>
          </p:cNvSpPr>
          <p:nvPr>
            <p:ph idx="1"/>
          </p:nvPr>
        </p:nvSpPr>
        <p:spPr/>
        <p:txBody>
          <a:bodyPr/>
          <a:lstStyle/>
          <a:p>
            <a:endParaRPr lang="fr-FR"/>
          </a:p>
        </p:txBody>
      </p:sp>
      <p:pic>
        <p:nvPicPr>
          <p:cNvPr id="9" name="Image 8"/>
          <p:cNvPicPr>
            <a:picLocks noChangeAspect="1"/>
          </p:cNvPicPr>
          <p:nvPr/>
        </p:nvPicPr>
        <p:blipFill>
          <a:blip r:embed="rId2"/>
          <a:stretch>
            <a:fillRect/>
          </a:stretch>
        </p:blipFill>
        <p:spPr>
          <a:xfrm>
            <a:off x="457200" y="1265523"/>
            <a:ext cx="6903755" cy="4903297"/>
          </a:xfrm>
          <a:prstGeom prst="rect">
            <a:avLst/>
          </a:prstGeom>
        </p:spPr>
      </p:pic>
    </p:spTree>
    <p:extLst>
      <p:ext uri="{BB962C8B-B14F-4D97-AF65-F5344CB8AC3E}">
        <p14:creationId xmlns:p14="http://schemas.microsoft.com/office/powerpoint/2010/main" val="382461509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r>
              <a:rPr lang="fr-FR" dirty="0"/>
              <a:t>La gratuité est possible si les deux rôles bénéficiaire enfant sont sur la même offre RC, ce qui n’est pas le cas dans notre exemple :</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88</a:t>
            </a:fld>
            <a:endParaRPr lang="fr-FR" dirty="0"/>
          </a:p>
        </p:txBody>
      </p:sp>
      <p:sp>
        <p:nvSpPr>
          <p:cNvPr id="6" name="Titre 5"/>
          <p:cNvSpPr>
            <a:spLocks noGrp="1"/>
          </p:cNvSpPr>
          <p:nvPr>
            <p:ph type="title"/>
          </p:nvPr>
        </p:nvSpPr>
        <p:spPr/>
        <p:txBody>
          <a:bodyPr/>
          <a:lstStyle/>
          <a:p>
            <a:r>
              <a:rPr lang="fr-FR" dirty="0"/>
              <a:t>Le Double Rattachement  : bénéficiaire non cotisant</a:t>
            </a:r>
          </a:p>
        </p:txBody>
      </p:sp>
      <p:pic>
        <p:nvPicPr>
          <p:cNvPr id="8" name="Image 7"/>
          <p:cNvPicPr>
            <a:picLocks noChangeAspect="1"/>
          </p:cNvPicPr>
          <p:nvPr/>
        </p:nvPicPr>
        <p:blipFill>
          <a:blip r:embed="rId2"/>
          <a:stretch>
            <a:fillRect/>
          </a:stretch>
        </p:blipFill>
        <p:spPr>
          <a:xfrm>
            <a:off x="982493" y="2461151"/>
            <a:ext cx="7179013" cy="3441069"/>
          </a:xfrm>
          <a:prstGeom prst="rect">
            <a:avLst/>
          </a:prstGeom>
        </p:spPr>
      </p:pic>
    </p:spTree>
    <p:extLst>
      <p:ext uri="{BB962C8B-B14F-4D97-AF65-F5344CB8AC3E}">
        <p14:creationId xmlns:p14="http://schemas.microsoft.com/office/powerpoint/2010/main" val="77159032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dirty="0"/>
              <a:t>Changement d’offre</a:t>
            </a:r>
          </a:p>
        </p:txBody>
      </p:sp>
      <p:sp>
        <p:nvSpPr>
          <p:cNvPr id="8" name="Espace réservé du texte 7"/>
          <p:cNvSpPr>
            <a:spLocks noGrp="1"/>
          </p:cNvSpPr>
          <p:nvPr>
            <p:ph type="body" idx="1"/>
          </p:nvPr>
        </p:nvSpPr>
        <p:spPr/>
        <p:txBody>
          <a:bodyPr/>
          <a:lstStyle/>
          <a:p>
            <a:r>
              <a:rPr lang="fr-FR" dirty="0"/>
              <a:t>Au sein du même type gamme</a:t>
            </a:r>
          </a:p>
        </p:txBody>
      </p:sp>
      <p:sp>
        <p:nvSpPr>
          <p:cNvPr id="3" name="Espace réservé de la date 2"/>
          <p:cNvSpPr>
            <a:spLocks noGrp="1"/>
          </p:cNvSpPr>
          <p:nvPr>
            <p:ph type="dt" sz="half" idx="2"/>
          </p:nvPr>
        </p:nvSpPr>
        <p:spPr/>
        <p:txBody>
          <a:bodyPr/>
          <a:lstStyle/>
          <a:p>
            <a:pPr>
              <a:defRPr/>
            </a:pPr>
            <a:r>
              <a:rPr lang="fr-FR"/>
              <a:t>16/03/2017</a:t>
            </a:r>
            <a:endParaRPr lang="fr-FR" dirty="0"/>
          </a:p>
        </p:txBody>
      </p:sp>
      <p:sp>
        <p:nvSpPr>
          <p:cNvPr id="4" name="Espace réservé du pied de page 3"/>
          <p:cNvSpPr>
            <a:spLocks noGrp="1"/>
          </p:cNvSpPr>
          <p:nvPr>
            <p:ph type="ftr" sz="quarter" idx="3"/>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4"/>
          </p:nvPr>
        </p:nvSpPr>
        <p:spPr/>
        <p:txBody>
          <a:bodyPr/>
          <a:lstStyle/>
          <a:p>
            <a:pPr>
              <a:defRPr/>
            </a:pPr>
            <a:fld id="{12216186-C44C-154D-A70D-CA4C64A89F65}" type="slidenum">
              <a:rPr lang="fr-FR" smtClean="0"/>
              <a:pPr>
                <a:defRPr/>
              </a:pPr>
              <a:t>89</a:t>
            </a:fld>
            <a:endParaRPr lang="fr-FR" dirty="0"/>
          </a:p>
        </p:txBody>
      </p:sp>
    </p:spTree>
    <p:extLst>
      <p:ext uri="{BB962C8B-B14F-4D97-AF65-F5344CB8AC3E}">
        <p14:creationId xmlns:p14="http://schemas.microsoft.com/office/powerpoint/2010/main" val="2360299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re 1"/>
          <p:cNvSpPr>
            <a:spLocks noGrp="1"/>
          </p:cNvSpPr>
          <p:nvPr>
            <p:ph type="title"/>
          </p:nvPr>
        </p:nvSpPr>
        <p:spPr>
          <a:xfrm>
            <a:off x="457200" y="452438"/>
            <a:ext cx="8229600" cy="573087"/>
          </a:xfrm>
        </p:spPr>
        <p:txBody>
          <a:bodyPr/>
          <a:lstStyle/>
          <a:p>
            <a:r>
              <a:rPr lang="fr-FR" dirty="0"/>
              <a:t>Connexion et principes de base : habilitation ORPER</a:t>
            </a:r>
          </a:p>
        </p:txBody>
      </p:sp>
      <p:sp>
        <p:nvSpPr>
          <p:cNvPr id="12" name="Espace réservé du contenu 11"/>
          <p:cNvSpPr>
            <a:spLocks noGrp="1"/>
          </p:cNvSpPr>
          <p:nvPr>
            <p:ph idx="1"/>
          </p:nvPr>
        </p:nvSpPr>
        <p:spPr/>
        <p:txBody>
          <a:bodyPr/>
          <a:lstStyle/>
          <a:p>
            <a:pPr lvl="0">
              <a:defRPr/>
            </a:pPr>
            <a:r>
              <a:rPr lang="fr-FR" sz="2000" dirty="0">
                <a:latin typeface="Calibri" pitchFamily="34" charset="0"/>
              </a:rPr>
              <a:t>Pour information : trois niveaux d’habilitation existent pour ORPER :</a:t>
            </a:r>
          </a:p>
          <a:p>
            <a:pPr lvl="0">
              <a:defRPr/>
            </a:pPr>
            <a:endParaRPr lang="fr-FR" sz="2000" dirty="0">
              <a:latin typeface="Calibri" pitchFamily="34" charset="0"/>
            </a:endParaRPr>
          </a:p>
          <a:p>
            <a:pPr marL="431800" lvl="2" indent="-250825">
              <a:buSzPct val="125000"/>
              <a:defRPr/>
            </a:pPr>
            <a:r>
              <a:rPr lang="fr-FR" sz="1800" b="1" dirty="0">
                <a:solidFill>
                  <a:schemeClr val="tx1"/>
                </a:solidFill>
                <a:latin typeface="Calibri" pitchFamily="34" charset="0"/>
              </a:rPr>
              <a:t>« Encadrement Prestations et Services » : </a:t>
            </a:r>
          </a:p>
          <a:p>
            <a:pPr marL="695325" lvl="3" indent="-250825">
              <a:buSzPct val="125000"/>
              <a:defRPr/>
            </a:pPr>
            <a:r>
              <a:rPr lang="fr-FR" sz="1400" dirty="0">
                <a:solidFill>
                  <a:schemeClr val="tx1"/>
                </a:solidFill>
                <a:latin typeface="Calibri" pitchFamily="34" charset="0"/>
              </a:rPr>
              <a:t>Accès en </a:t>
            </a:r>
            <a:r>
              <a:rPr lang="fr-FR" sz="1400" b="1" dirty="0">
                <a:solidFill>
                  <a:schemeClr val="tx1"/>
                </a:solidFill>
                <a:latin typeface="Calibri" pitchFamily="34" charset="0"/>
              </a:rPr>
              <a:t>consultation</a:t>
            </a:r>
            <a:r>
              <a:rPr lang="fr-FR" sz="1400" dirty="0">
                <a:solidFill>
                  <a:schemeClr val="tx1"/>
                </a:solidFill>
                <a:latin typeface="Calibri" pitchFamily="34" charset="0"/>
              </a:rPr>
              <a:t> des dossiers RO/RC ;</a:t>
            </a:r>
          </a:p>
          <a:p>
            <a:pPr marL="695325" lvl="3" indent="-250825">
              <a:buSzPct val="125000"/>
              <a:defRPr/>
            </a:pPr>
            <a:r>
              <a:rPr lang="fr-FR" sz="1400" dirty="0">
                <a:solidFill>
                  <a:schemeClr val="tx1"/>
                </a:solidFill>
                <a:latin typeface="Calibri" pitchFamily="34" charset="0"/>
              </a:rPr>
              <a:t>Accès au </a:t>
            </a:r>
            <a:r>
              <a:rPr lang="fr-FR" sz="1400" b="1" dirty="0">
                <a:solidFill>
                  <a:schemeClr val="tx1"/>
                </a:solidFill>
                <a:latin typeface="Calibri" pitchFamily="34" charset="0"/>
              </a:rPr>
              <a:t>correctif</a:t>
            </a:r>
            <a:r>
              <a:rPr lang="fr-FR" sz="1400" dirty="0">
                <a:solidFill>
                  <a:schemeClr val="tx1"/>
                </a:solidFill>
                <a:latin typeface="Calibri" pitchFamily="34" charset="0"/>
              </a:rPr>
              <a:t> « Dossier » et « Personne » ;</a:t>
            </a:r>
          </a:p>
          <a:p>
            <a:pPr marL="695325" lvl="3" indent="-250825">
              <a:buSzPct val="125000"/>
              <a:defRPr/>
            </a:pPr>
            <a:r>
              <a:rPr lang="fr-FR" sz="1400" dirty="0">
                <a:solidFill>
                  <a:schemeClr val="tx1"/>
                </a:solidFill>
                <a:latin typeface="Calibri" pitchFamily="34" charset="0"/>
              </a:rPr>
              <a:t>Validation des domiciliations.</a:t>
            </a:r>
          </a:p>
          <a:p>
            <a:pPr marL="695325" lvl="3" indent="-250825">
              <a:buSzPct val="125000"/>
              <a:defRPr/>
            </a:pPr>
            <a:endParaRPr lang="fr-FR" sz="1400" dirty="0">
              <a:solidFill>
                <a:schemeClr val="tx1"/>
              </a:solidFill>
              <a:latin typeface="Calibri" pitchFamily="34" charset="0"/>
            </a:endParaRPr>
          </a:p>
          <a:p>
            <a:pPr marL="431800" lvl="2" indent="-250825">
              <a:buSzPct val="125000"/>
              <a:defRPr/>
            </a:pPr>
            <a:r>
              <a:rPr lang="fr-FR" sz="1800" b="1" dirty="0">
                <a:solidFill>
                  <a:schemeClr val="tx1"/>
                </a:solidFill>
                <a:latin typeface="Calibri" pitchFamily="34" charset="0"/>
              </a:rPr>
              <a:t>« Prestations et Services » :</a:t>
            </a:r>
          </a:p>
          <a:p>
            <a:pPr marL="695325" lvl="3" indent="-250825">
              <a:buSzPct val="125000"/>
              <a:defRPr/>
            </a:pPr>
            <a:r>
              <a:rPr lang="fr-FR" sz="1400" dirty="0">
                <a:solidFill>
                  <a:schemeClr val="tx1"/>
                </a:solidFill>
                <a:latin typeface="Calibri" pitchFamily="34" charset="0"/>
              </a:rPr>
              <a:t>Accès en </a:t>
            </a:r>
            <a:r>
              <a:rPr lang="fr-FR" sz="1400" b="1" dirty="0">
                <a:solidFill>
                  <a:schemeClr val="tx1"/>
                </a:solidFill>
                <a:latin typeface="Calibri" pitchFamily="34" charset="0"/>
              </a:rPr>
              <a:t>consultation</a:t>
            </a:r>
            <a:r>
              <a:rPr lang="fr-FR" sz="1400" dirty="0">
                <a:solidFill>
                  <a:schemeClr val="tx1"/>
                </a:solidFill>
                <a:latin typeface="Calibri" pitchFamily="34" charset="0"/>
              </a:rPr>
              <a:t> et en </a:t>
            </a:r>
            <a:r>
              <a:rPr lang="fr-FR" sz="1400" b="1" dirty="0">
                <a:solidFill>
                  <a:schemeClr val="tx1"/>
                </a:solidFill>
                <a:latin typeface="Calibri" pitchFamily="34" charset="0"/>
              </a:rPr>
              <a:t>modification</a:t>
            </a:r>
            <a:r>
              <a:rPr lang="fr-FR" sz="1400" dirty="0">
                <a:solidFill>
                  <a:schemeClr val="tx1"/>
                </a:solidFill>
                <a:latin typeface="Calibri" pitchFamily="34" charset="0"/>
              </a:rPr>
              <a:t> des dossiers RO/RC ;</a:t>
            </a:r>
          </a:p>
          <a:p>
            <a:pPr marL="695325" lvl="3" indent="-250825">
              <a:buSzPct val="125000"/>
              <a:defRPr/>
            </a:pPr>
            <a:r>
              <a:rPr lang="fr-FR" sz="1400" dirty="0">
                <a:solidFill>
                  <a:schemeClr val="tx1"/>
                </a:solidFill>
                <a:latin typeface="Calibri" pitchFamily="34" charset="0"/>
              </a:rPr>
              <a:t>Accès au </a:t>
            </a:r>
            <a:r>
              <a:rPr lang="fr-FR" sz="1400" b="1" dirty="0">
                <a:solidFill>
                  <a:schemeClr val="tx1"/>
                </a:solidFill>
                <a:latin typeface="Calibri" pitchFamily="34" charset="0"/>
              </a:rPr>
              <a:t>correctif</a:t>
            </a:r>
            <a:r>
              <a:rPr lang="fr-FR" sz="1400" dirty="0">
                <a:solidFill>
                  <a:schemeClr val="tx1"/>
                </a:solidFill>
                <a:latin typeface="Calibri" pitchFamily="34" charset="0"/>
              </a:rPr>
              <a:t> « Dossier » et « Personne » ;</a:t>
            </a:r>
          </a:p>
          <a:p>
            <a:pPr marL="695325" lvl="3" indent="-250825">
              <a:buSzPct val="125000"/>
              <a:defRPr/>
            </a:pPr>
            <a:r>
              <a:rPr lang="fr-FR" sz="1400" dirty="0">
                <a:solidFill>
                  <a:schemeClr val="tx1"/>
                </a:solidFill>
                <a:latin typeface="Calibri" pitchFamily="34" charset="0"/>
              </a:rPr>
              <a:t>Accès en consultation et création de personnes.</a:t>
            </a:r>
          </a:p>
          <a:p>
            <a:pPr marL="695325" lvl="3" indent="-250825">
              <a:buSzPct val="125000"/>
              <a:defRPr/>
            </a:pPr>
            <a:endParaRPr lang="fr-FR" sz="1400" dirty="0">
              <a:solidFill>
                <a:schemeClr val="tx1"/>
              </a:solidFill>
              <a:latin typeface="Calibri" pitchFamily="34" charset="0"/>
            </a:endParaRPr>
          </a:p>
          <a:p>
            <a:pPr marL="431800" lvl="2" indent="-250825">
              <a:buSzPct val="125000"/>
              <a:defRPr/>
            </a:pPr>
            <a:r>
              <a:rPr lang="fr-FR" sz="1800" b="1" dirty="0">
                <a:solidFill>
                  <a:schemeClr val="tx1"/>
                </a:solidFill>
                <a:latin typeface="Calibri" pitchFamily="34" charset="0"/>
              </a:rPr>
              <a:t>« Validation » :</a:t>
            </a:r>
          </a:p>
          <a:p>
            <a:pPr marL="695325" lvl="3" indent="-250825">
              <a:buSzPct val="125000"/>
              <a:defRPr/>
            </a:pPr>
            <a:r>
              <a:rPr lang="fr-FR" sz="1400" dirty="0">
                <a:solidFill>
                  <a:schemeClr val="tx1"/>
                </a:solidFill>
                <a:latin typeface="Calibri" pitchFamily="34" charset="0"/>
              </a:rPr>
              <a:t>Accès en consultation des dossiers RO/RC ;</a:t>
            </a:r>
          </a:p>
          <a:p>
            <a:pPr marL="695325" lvl="3" indent="-250825">
              <a:buSzPct val="125000"/>
              <a:defRPr/>
            </a:pPr>
            <a:r>
              <a:rPr lang="fr-FR" sz="1400" dirty="0">
                <a:solidFill>
                  <a:schemeClr val="tx1"/>
                </a:solidFill>
                <a:latin typeface="Calibri" pitchFamily="34" charset="0"/>
              </a:rPr>
              <a:t>Validation des domiciliations.</a:t>
            </a:r>
          </a:p>
          <a:p>
            <a:pPr marL="431800" lvl="2" indent="-250825">
              <a:buSzPct val="125000"/>
              <a:defRPr/>
            </a:pPr>
            <a:endParaRPr lang="fr-FR" sz="1600" dirty="0">
              <a:solidFill>
                <a:schemeClr val="tx1"/>
              </a:solidFill>
              <a:latin typeface="Calibri" pitchFamily="34" charset="0"/>
            </a:endParaRPr>
          </a:p>
          <a:p>
            <a:endParaRPr lang="fr-FR" dirty="0"/>
          </a:p>
        </p:txBody>
      </p:sp>
      <p:sp>
        <p:nvSpPr>
          <p:cNvPr id="40963" name="Espace réservé de la date 3"/>
          <p:cNvSpPr txBox="1">
            <a:spLocks noGrp="1"/>
          </p:cNvSpPr>
          <p:nvPr/>
        </p:nvSpPr>
        <p:spPr bwMode="auto">
          <a:xfrm>
            <a:off x="457200" y="6235700"/>
            <a:ext cx="2133600" cy="365125"/>
          </a:xfrm>
          <a:prstGeom prst="rect">
            <a:avLst/>
          </a:prstGeom>
          <a:noFill/>
          <a:ln w="9525">
            <a:noFill/>
            <a:miter lim="800000"/>
            <a:headEnd/>
            <a:tailEnd/>
          </a:ln>
        </p:spPr>
        <p:txBody>
          <a:bodyPr anchor="ctr"/>
          <a:lstStyle/>
          <a:p>
            <a:endParaRPr lang="fr-FR" sz="900" dirty="0">
              <a:solidFill>
                <a:srgbClr val="FFFFFF"/>
              </a:solidFill>
            </a:endParaRPr>
          </a:p>
        </p:txBody>
      </p:sp>
      <p:sp>
        <p:nvSpPr>
          <p:cNvPr id="2" name="Espace réservé de la date 1"/>
          <p:cNvSpPr>
            <a:spLocks noGrp="1"/>
          </p:cNvSpPr>
          <p:nvPr>
            <p:ph type="dt" sz="half" idx="10"/>
          </p:nvPr>
        </p:nvSpPr>
        <p:spPr>
          <a:xfrm>
            <a:off x="342900" y="6235986"/>
            <a:ext cx="776850" cy="365125"/>
          </a:xfrm>
        </p:spPr>
        <p:txBody>
          <a:bodyPr/>
          <a:lstStyle/>
          <a:p>
            <a:pPr>
              <a:defRPr/>
            </a:pPr>
            <a:r>
              <a:rPr lang="fr-FR"/>
              <a:t>16/03/2017</a:t>
            </a:r>
            <a:endParaRPr lang="fr-FR" dirty="0"/>
          </a:p>
        </p:txBody>
      </p:sp>
      <p:sp>
        <p:nvSpPr>
          <p:cNvPr id="4" name="Espace réservé du numéro de diapositive 3"/>
          <p:cNvSpPr>
            <a:spLocks noGrp="1"/>
          </p:cNvSpPr>
          <p:nvPr>
            <p:ph type="sldNum" sz="quarter" idx="12"/>
          </p:nvPr>
        </p:nvSpPr>
        <p:spPr>
          <a:xfrm>
            <a:off x="6553200" y="6235986"/>
            <a:ext cx="2133600" cy="365125"/>
          </a:xfrm>
        </p:spPr>
        <p:txBody>
          <a:bodyPr/>
          <a:lstStyle/>
          <a:p>
            <a:pPr>
              <a:defRPr/>
            </a:pPr>
            <a:fld id="{12216186-C44C-154D-A70D-CA4C64A89F65}" type="slidenum">
              <a:rPr lang="fr-FR" smtClean="0"/>
              <a:pPr>
                <a:defRPr/>
              </a:pPr>
              <a:t>9</a:t>
            </a:fld>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Tree>
    <p:extLst>
      <p:ext uri="{BB962C8B-B14F-4D97-AF65-F5344CB8AC3E}">
        <p14:creationId xmlns:p14="http://schemas.microsoft.com/office/powerpoint/2010/main" val="1391415487"/>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p:cNvSpPr>
            <a:spLocks noGrp="1"/>
          </p:cNvSpPr>
          <p:nvPr>
            <p:ph idx="1"/>
          </p:nvPr>
        </p:nvSpPr>
        <p:spPr/>
        <p:txBody>
          <a:bodyPr/>
          <a:lstStyle/>
          <a:p>
            <a:r>
              <a:rPr lang="fr-FR" dirty="0"/>
              <a:t>Les changements d’offre RC s’effectuent via la modification de dossier.</a:t>
            </a:r>
          </a:p>
          <a:p>
            <a:r>
              <a:rPr lang="fr-FR" dirty="0"/>
              <a:t>Nous allons passer l’adhérent RC Seul de l’offre Référence vers Intégrale :</a:t>
            </a:r>
          </a:p>
          <a:p>
            <a:endParaRPr lang="fr-FR" dirty="0"/>
          </a:p>
          <a:p>
            <a:pPr marL="0" indent="0">
              <a:buNone/>
            </a:pPr>
            <a:r>
              <a:rPr lang="fr-FR" dirty="0"/>
              <a:t>	Prérequis : il faut que l’adhérent possède une pièce justificative (PJ) de changement d’offre (saisie dans le menu « Dossier Personne &gt; Pièces Justificatives ».</a:t>
            </a:r>
          </a:p>
        </p:txBody>
      </p:sp>
      <p:sp>
        <p:nvSpPr>
          <p:cNvPr id="4" name="Espace réservé de la date 3"/>
          <p:cNvSpPr>
            <a:spLocks noGrp="1"/>
          </p:cNvSpPr>
          <p:nvPr>
            <p:ph type="dt" sz="half" idx="10"/>
          </p:nvPr>
        </p:nvSpPr>
        <p:spPr/>
        <p:txBody>
          <a:bodyPr/>
          <a:lstStyle/>
          <a:p>
            <a:pPr>
              <a:defRPr/>
            </a:pPr>
            <a:r>
              <a:rPr lang="fr-FR"/>
              <a:t>16/03/2017</a:t>
            </a:r>
            <a:endParaRPr lang="fr-FR" dirty="0"/>
          </a:p>
        </p:txBody>
      </p:sp>
      <p:sp>
        <p:nvSpPr>
          <p:cNvPr id="5" name="Espace réservé du pied de page 4"/>
          <p:cNvSpPr>
            <a:spLocks noGrp="1"/>
          </p:cNvSpPr>
          <p:nvPr>
            <p:ph type="ftr" sz="quarter" idx="11"/>
          </p:nvPr>
        </p:nvSpPr>
        <p:spPr/>
        <p:txBody>
          <a:bodyPr/>
          <a:lstStyle/>
          <a:p>
            <a:pPr>
              <a:defRPr/>
            </a:pPr>
            <a:r>
              <a:rPr lang="fr-FR"/>
              <a:t>Formation ORPER – Projet YSEOP</a:t>
            </a:r>
            <a:endParaRPr lang="fr-FR" dirty="0"/>
          </a:p>
        </p:txBody>
      </p:sp>
      <p:sp>
        <p:nvSpPr>
          <p:cNvPr id="6" name="Espace réservé du numéro de diapositive 5"/>
          <p:cNvSpPr>
            <a:spLocks noGrp="1"/>
          </p:cNvSpPr>
          <p:nvPr>
            <p:ph type="sldNum" sz="quarter" idx="12"/>
          </p:nvPr>
        </p:nvSpPr>
        <p:spPr/>
        <p:txBody>
          <a:bodyPr/>
          <a:lstStyle/>
          <a:p>
            <a:pPr>
              <a:defRPr/>
            </a:pPr>
            <a:fld id="{12216186-C44C-154D-A70D-CA4C64A89F65}" type="slidenum">
              <a:rPr lang="fr-FR" smtClean="0"/>
              <a:pPr>
                <a:defRPr/>
              </a:pPr>
              <a:t>90</a:t>
            </a:fld>
            <a:endParaRPr lang="fr-FR" dirty="0"/>
          </a:p>
        </p:txBody>
      </p:sp>
      <p:sp>
        <p:nvSpPr>
          <p:cNvPr id="7" name="Titre 6"/>
          <p:cNvSpPr>
            <a:spLocks noGrp="1"/>
          </p:cNvSpPr>
          <p:nvPr>
            <p:ph type="title"/>
          </p:nvPr>
        </p:nvSpPr>
        <p:spPr/>
        <p:txBody>
          <a:bodyPr/>
          <a:lstStyle/>
          <a:p>
            <a:r>
              <a:rPr lang="fr-FR" dirty="0"/>
              <a:t>Changement d’offre</a:t>
            </a:r>
          </a:p>
        </p:txBody>
      </p:sp>
      <p:pic>
        <p:nvPicPr>
          <p:cNvPr id="11" name="Image 10"/>
          <p:cNvPicPr>
            <a:picLocks noChangeAspect="1"/>
          </p:cNvPicPr>
          <p:nvPr/>
        </p:nvPicPr>
        <p:blipFill>
          <a:blip r:embed="rId2"/>
          <a:stretch>
            <a:fillRect/>
          </a:stretch>
        </p:blipFill>
        <p:spPr>
          <a:xfrm>
            <a:off x="350195" y="3139464"/>
            <a:ext cx="8443609" cy="2349872"/>
          </a:xfrm>
          <a:prstGeom prst="rect">
            <a:avLst/>
          </a:prstGeom>
        </p:spPr>
      </p:pic>
      <p:pic>
        <p:nvPicPr>
          <p:cNvPr id="12" name="Picture 3" descr="C:\Users\MABERKANE\AppData\Local\Microsoft\Windows\Temporary Internet Files\Content.IE5\OZI5J2EW\Panneau-Attention[1].png"/>
          <p:cNvPicPr>
            <a:picLocks noChangeAspect="1" noChangeArrowheads="1"/>
          </p:cNvPicPr>
          <p:nvPr/>
        </p:nvPicPr>
        <p:blipFill>
          <a:blip r:embed="rId3"/>
          <a:srcRect/>
          <a:stretch>
            <a:fillRect/>
          </a:stretch>
        </p:blipFill>
        <p:spPr bwMode="auto">
          <a:xfrm>
            <a:off x="350195" y="2309567"/>
            <a:ext cx="640236" cy="560716"/>
          </a:xfrm>
          <a:prstGeom prst="rect">
            <a:avLst/>
          </a:prstGeom>
          <a:noFill/>
        </p:spPr>
      </p:pic>
    </p:spTree>
    <p:extLst>
      <p:ext uri="{BB962C8B-B14F-4D97-AF65-F5344CB8AC3E}">
        <p14:creationId xmlns:p14="http://schemas.microsoft.com/office/powerpoint/2010/main" val="7512832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91</a:t>
            </a:fld>
            <a:endParaRPr lang="fr-FR" dirty="0"/>
          </a:p>
        </p:txBody>
      </p:sp>
      <p:sp>
        <p:nvSpPr>
          <p:cNvPr id="6" name="Titre 5"/>
          <p:cNvSpPr>
            <a:spLocks noGrp="1"/>
          </p:cNvSpPr>
          <p:nvPr>
            <p:ph type="title"/>
          </p:nvPr>
        </p:nvSpPr>
        <p:spPr/>
        <p:txBody>
          <a:bodyPr/>
          <a:lstStyle/>
          <a:p>
            <a:r>
              <a:rPr lang="fr-FR" dirty="0"/>
              <a:t>Changement d’offre</a:t>
            </a:r>
          </a:p>
        </p:txBody>
      </p:sp>
      <p:pic>
        <p:nvPicPr>
          <p:cNvPr id="7" name="Image 6"/>
          <p:cNvPicPr>
            <a:picLocks noChangeAspect="1"/>
          </p:cNvPicPr>
          <p:nvPr/>
        </p:nvPicPr>
        <p:blipFill>
          <a:blip r:embed="rId2"/>
          <a:stretch>
            <a:fillRect/>
          </a:stretch>
        </p:blipFill>
        <p:spPr>
          <a:xfrm>
            <a:off x="214008" y="2094025"/>
            <a:ext cx="8715984" cy="3901963"/>
          </a:xfrm>
          <a:prstGeom prst="rect">
            <a:avLst/>
          </a:prstGeom>
        </p:spPr>
      </p:pic>
    </p:spTree>
    <p:extLst>
      <p:ext uri="{BB962C8B-B14F-4D97-AF65-F5344CB8AC3E}">
        <p14:creationId xmlns:p14="http://schemas.microsoft.com/office/powerpoint/2010/main" val="39349046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92</a:t>
            </a:fld>
            <a:endParaRPr lang="fr-FR" dirty="0"/>
          </a:p>
        </p:txBody>
      </p:sp>
      <p:sp>
        <p:nvSpPr>
          <p:cNvPr id="6" name="Titre 5"/>
          <p:cNvSpPr>
            <a:spLocks noGrp="1"/>
          </p:cNvSpPr>
          <p:nvPr>
            <p:ph type="title"/>
          </p:nvPr>
        </p:nvSpPr>
        <p:spPr/>
        <p:txBody>
          <a:bodyPr/>
          <a:lstStyle/>
          <a:p>
            <a:r>
              <a:rPr lang="fr-FR" dirty="0"/>
              <a:t>Changement d’offre</a:t>
            </a:r>
          </a:p>
        </p:txBody>
      </p:sp>
      <p:pic>
        <p:nvPicPr>
          <p:cNvPr id="7" name="Image 6"/>
          <p:cNvPicPr>
            <a:picLocks noChangeAspect="1"/>
          </p:cNvPicPr>
          <p:nvPr/>
        </p:nvPicPr>
        <p:blipFill>
          <a:blip r:embed="rId2"/>
          <a:stretch>
            <a:fillRect/>
          </a:stretch>
        </p:blipFill>
        <p:spPr>
          <a:xfrm>
            <a:off x="457200" y="1642953"/>
            <a:ext cx="8297694" cy="4254719"/>
          </a:xfrm>
          <a:prstGeom prst="rect">
            <a:avLst/>
          </a:prstGeom>
        </p:spPr>
      </p:pic>
    </p:spTree>
    <p:extLst>
      <p:ext uri="{BB962C8B-B14F-4D97-AF65-F5344CB8AC3E}">
        <p14:creationId xmlns:p14="http://schemas.microsoft.com/office/powerpoint/2010/main" val="42896408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a:picLocks noChangeAspect="1"/>
          </p:cNvPicPr>
          <p:nvPr/>
        </p:nvPicPr>
        <p:blipFill>
          <a:blip r:embed="rId2"/>
          <a:stretch>
            <a:fillRect/>
          </a:stretch>
        </p:blipFill>
        <p:spPr>
          <a:xfrm>
            <a:off x="131323" y="2600795"/>
            <a:ext cx="8881353" cy="3635191"/>
          </a:xfrm>
          <a:prstGeom prst="rect">
            <a:avLst/>
          </a:prstGeom>
        </p:spPr>
      </p:pic>
      <p:sp>
        <p:nvSpPr>
          <p:cNvPr id="2" name="Espace réservé du contenu 1"/>
          <p:cNvSpPr>
            <a:spLocks noGrp="1"/>
          </p:cNvSpPr>
          <p:nvPr>
            <p:ph idx="1"/>
          </p:nvPr>
        </p:nvSpPr>
        <p:spPr>
          <a:xfrm>
            <a:off x="457200" y="1544638"/>
            <a:ext cx="3266942" cy="4451350"/>
          </a:xfrm>
        </p:spPr>
        <p:txBody>
          <a:bodyPr/>
          <a:lstStyle/>
          <a:p>
            <a:r>
              <a:rPr lang="fr-FR" dirty="0"/>
              <a:t>Pour pouvoir sélectionner l’offre l faut activer le pavé de droite, puis valider la saisie.</a:t>
            </a: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93</a:t>
            </a:fld>
            <a:endParaRPr lang="fr-FR" dirty="0"/>
          </a:p>
        </p:txBody>
      </p:sp>
      <p:sp>
        <p:nvSpPr>
          <p:cNvPr id="6" name="Titre 5"/>
          <p:cNvSpPr>
            <a:spLocks noGrp="1"/>
          </p:cNvSpPr>
          <p:nvPr>
            <p:ph type="title"/>
          </p:nvPr>
        </p:nvSpPr>
        <p:spPr/>
        <p:txBody>
          <a:bodyPr/>
          <a:lstStyle/>
          <a:p>
            <a:r>
              <a:rPr lang="fr-FR" dirty="0"/>
              <a:t>Changement d’offre</a:t>
            </a:r>
          </a:p>
        </p:txBody>
      </p:sp>
      <p:pic>
        <p:nvPicPr>
          <p:cNvPr id="7" name="Image 6"/>
          <p:cNvPicPr>
            <a:picLocks noChangeAspect="1"/>
          </p:cNvPicPr>
          <p:nvPr/>
        </p:nvPicPr>
        <p:blipFill>
          <a:blip r:embed="rId3"/>
          <a:stretch>
            <a:fillRect/>
          </a:stretch>
        </p:blipFill>
        <p:spPr>
          <a:xfrm>
            <a:off x="3724142" y="859658"/>
            <a:ext cx="5147483" cy="2910655"/>
          </a:xfrm>
          <a:prstGeom prst="rect">
            <a:avLst/>
          </a:prstGeom>
        </p:spPr>
      </p:pic>
      <p:sp>
        <p:nvSpPr>
          <p:cNvPr id="9" name="Flèche : courbe vers la droite 8"/>
          <p:cNvSpPr/>
          <p:nvPr/>
        </p:nvSpPr>
        <p:spPr>
          <a:xfrm rot="2819711">
            <a:off x="1964132" y="2204919"/>
            <a:ext cx="922179" cy="2372499"/>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268890099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94</a:t>
            </a:fld>
            <a:endParaRPr lang="fr-FR" dirty="0"/>
          </a:p>
        </p:txBody>
      </p:sp>
      <p:sp>
        <p:nvSpPr>
          <p:cNvPr id="6" name="Titre 5"/>
          <p:cNvSpPr>
            <a:spLocks noGrp="1"/>
          </p:cNvSpPr>
          <p:nvPr>
            <p:ph type="title"/>
          </p:nvPr>
        </p:nvSpPr>
        <p:spPr/>
        <p:txBody>
          <a:bodyPr/>
          <a:lstStyle/>
          <a:p>
            <a:r>
              <a:rPr lang="fr-FR" dirty="0"/>
              <a:t>Changement d’offre</a:t>
            </a:r>
          </a:p>
        </p:txBody>
      </p:sp>
      <p:pic>
        <p:nvPicPr>
          <p:cNvPr id="7" name="Image 6"/>
          <p:cNvPicPr>
            <a:picLocks noChangeAspect="1"/>
          </p:cNvPicPr>
          <p:nvPr/>
        </p:nvPicPr>
        <p:blipFill>
          <a:blip r:embed="rId2"/>
          <a:stretch>
            <a:fillRect/>
          </a:stretch>
        </p:blipFill>
        <p:spPr>
          <a:xfrm>
            <a:off x="699556" y="1245140"/>
            <a:ext cx="7486269" cy="4990846"/>
          </a:xfrm>
          <a:prstGeom prst="rect">
            <a:avLst/>
          </a:prstGeom>
        </p:spPr>
      </p:pic>
      <p:sp>
        <p:nvSpPr>
          <p:cNvPr id="8" name="ZoneTexte 7"/>
          <p:cNvSpPr txBox="1"/>
          <p:nvPr/>
        </p:nvSpPr>
        <p:spPr>
          <a:xfrm>
            <a:off x="963038" y="4620638"/>
            <a:ext cx="6770451" cy="369332"/>
          </a:xfrm>
          <a:prstGeom prst="rect">
            <a:avLst/>
          </a:prstGeom>
          <a:noFill/>
        </p:spPr>
        <p:txBody>
          <a:bodyPr wrap="square" rtlCol="0">
            <a:spAutoFit/>
          </a:bodyPr>
          <a:lstStyle/>
          <a:p>
            <a:r>
              <a:rPr lang="fr-FR" dirty="0"/>
              <a:t>La période précédent est fermée à J-1, et la nouvelle offre débute à J</a:t>
            </a:r>
          </a:p>
        </p:txBody>
      </p:sp>
    </p:spTree>
    <p:extLst>
      <p:ext uri="{BB962C8B-B14F-4D97-AF65-F5344CB8AC3E}">
        <p14:creationId xmlns:p14="http://schemas.microsoft.com/office/powerpoint/2010/main" val="362453111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p:cNvPicPr>
            <a:picLocks noGrp="1" noChangeAspect="1"/>
          </p:cNvPicPr>
          <p:nvPr>
            <p:ph idx="1"/>
          </p:nvPr>
        </p:nvPicPr>
        <p:blipFill>
          <a:blip r:embed="rId2"/>
          <a:stretch>
            <a:fillRect/>
          </a:stretch>
        </p:blipFill>
        <p:spPr>
          <a:xfrm>
            <a:off x="207486" y="1405080"/>
            <a:ext cx="6238745" cy="4451350"/>
          </a:xfrm>
          <a:prstGeom prst="rect">
            <a:avLst/>
          </a:prstGeom>
        </p:spPr>
      </p:pic>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95</a:t>
            </a:fld>
            <a:endParaRPr lang="fr-FR" dirty="0"/>
          </a:p>
        </p:txBody>
      </p:sp>
      <p:sp>
        <p:nvSpPr>
          <p:cNvPr id="6" name="Titre 5"/>
          <p:cNvSpPr>
            <a:spLocks noGrp="1"/>
          </p:cNvSpPr>
          <p:nvPr>
            <p:ph type="title"/>
          </p:nvPr>
        </p:nvSpPr>
        <p:spPr/>
        <p:txBody>
          <a:bodyPr/>
          <a:lstStyle/>
          <a:p>
            <a:r>
              <a:rPr lang="fr-FR" dirty="0"/>
              <a:t>Changement d’offre</a:t>
            </a:r>
          </a:p>
        </p:txBody>
      </p:sp>
      <p:pic>
        <p:nvPicPr>
          <p:cNvPr id="8" name="Image 7"/>
          <p:cNvPicPr>
            <a:picLocks noChangeAspect="1"/>
          </p:cNvPicPr>
          <p:nvPr/>
        </p:nvPicPr>
        <p:blipFill>
          <a:blip r:embed="rId3"/>
          <a:stretch>
            <a:fillRect/>
          </a:stretch>
        </p:blipFill>
        <p:spPr>
          <a:xfrm>
            <a:off x="5201649" y="3265111"/>
            <a:ext cx="3679110" cy="2992852"/>
          </a:xfrm>
          <a:prstGeom prst="rect">
            <a:avLst/>
          </a:prstGeom>
        </p:spPr>
      </p:pic>
      <p:sp>
        <p:nvSpPr>
          <p:cNvPr id="9" name="ZoneTexte 8"/>
          <p:cNvSpPr txBox="1"/>
          <p:nvPr/>
        </p:nvSpPr>
        <p:spPr>
          <a:xfrm>
            <a:off x="6598316" y="1233786"/>
            <a:ext cx="2130358" cy="2031325"/>
          </a:xfrm>
          <a:prstGeom prst="rect">
            <a:avLst/>
          </a:prstGeom>
          <a:noFill/>
        </p:spPr>
        <p:txBody>
          <a:bodyPr wrap="square" rtlCol="0">
            <a:spAutoFit/>
          </a:bodyPr>
          <a:lstStyle/>
          <a:p>
            <a:r>
              <a:rPr lang="fr-FR" dirty="0"/>
              <a:t>Comme vu précédemment, le changement d’offre nécessite une PJ, nous allons mettre en attente le dossier pour la créer</a:t>
            </a:r>
          </a:p>
        </p:txBody>
      </p:sp>
      <p:sp>
        <p:nvSpPr>
          <p:cNvPr id="10" name="Flèche : courbe vers la droite 9"/>
          <p:cNvSpPr/>
          <p:nvPr/>
        </p:nvSpPr>
        <p:spPr>
          <a:xfrm rot="19739345">
            <a:off x="3351015" y="3232672"/>
            <a:ext cx="1007534" cy="254618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72043928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96</a:t>
            </a:fld>
            <a:endParaRPr lang="fr-FR" dirty="0"/>
          </a:p>
        </p:txBody>
      </p:sp>
      <p:sp>
        <p:nvSpPr>
          <p:cNvPr id="6" name="Titre 5"/>
          <p:cNvSpPr>
            <a:spLocks noGrp="1"/>
          </p:cNvSpPr>
          <p:nvPr>
            <p:ph type="title"/>
          </p:nvPr>
        </p:nvSpPr>
        <p:spPr/>
        <p:txBody>
          <a:bodyPr/>
          <a:lstStyle/>
          <a:p>
            <a:r>
              <a:rPr lang="fr-FR" dirty="0"/>
              <a:t>Changement d’offre : saisie de la pièce justificative</a:t>
            </a:r>
          </a:p>
        </p:txBody>
      </p:sp>
      <p:pic>
        <p:nvPicPr>
          <p:cNvPr id="7" name="Image 6"/>
          <p:cNvPicPr>
            <a:picLocks noChangeAspect="1"/>
          </p:cNvPicPr>
          <p:nvPr/>
        </p:nvPicPr>
        <p:blipFill>
          <a:blip r:embed="rId2"/>
          <a:stretch>
            <a:fillRect/>
          </a:stretch>
        </p:blipFill>
        <p:spPr>
          <a:xfrm>
            <a:off x="1921216" y="1308761"/>
            <a:ext cx="7110919" cy="4962015"/>
          </a:xfrm>
          <a:prstGeom prst="rect">
            <a:avLst/>
          </a:prstGeom>
        </p:spPr>
      </p:pic>
      <p:pic>
        <p:nvPicPr>
          <p:cNvPr id="8" name="Image 7"/>
          <p:cNvPicPr>
            <a:picLocks noChangeAspect="1"/>
          </p:cNvPicPr>
          <p:nvPr/>
        </p:nvPicPr>
        <p:blipFill>
          <a:blip r:embed="rId3"/>
          <a:stretch>
            <a:fillRect/>
          </a:stretch>
        </p:blipFill>
        <p:spPr>
          <a:xfrm>
            <a:off x="209145" y="1194847"/>
            <a:ext cx="2391991" cy="2116509"/>
          </a:xfrm>
          <a:prstGeom prst="rect">
            <a:avLst/>
          </a:prstGeom>
          <a:effectLst>
            <a:outerShdw blurRad="50800" dist="38100" dir="2700000" algn="tl" rotWithShape="0">
              <a:prstClr val="black">
                <a:alpha val="40000"/>
              </a:prstClr>
            </a:outerShdw>
          </a:effectLst>
        </p:spPr>
      </p:pic>
      <p:sp>
        <p:nvSpPr>
          <p:cNvPr id="9" name="Flèche : courbe vers la droite 8"/>
          <p:cNvSpPr/>
          <p:nvPr/>
        </p:nvSpPr>
        <p:spPr>
          <a:xfrm rot="19739345">
            <a:off x="860323" y="3281893"/>
            <a:ext cx="1007534" cy="2546180"/>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177900146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97</a:t>
            </a:fld>
            <a:endParaRPr lang="fr-FR" dirty="0"/>
          </a:p>
        </p:txBody>
      </p:sp>
      <p:sp>
        <p:nvSpPr>
          <p:cNvPr id="6" name="Titre 5"/>
          <p:cNvSpPr>
            <a:spLocks noGrp="1"/>
          </p:cNvSpPr>
          <p:nvPr>
            <p:ph type="title"/>
          </p:nvPr>
        </p:nvSpPr>
        <p:spPr/>
        <p:txBody>
          <a:bodyPr/>
          <a:lstStyle/>
          <a:p>
            <a:r>
              <a:rPr lang="fr-FR" dirty="0"/>
              <a:t>Truc &amp; Astuce : reprise de dossier</a:t>
            </a:r>
          </a:p>
        </p:txBody>
      </p:sp>
      <p:pic>
        <p:nvPicPr>
          <p:cNvPr id="8" name="Image 7"/>
          <p:cNvPicPr>
            <a:picLocks noChangeAspect="1"/>
          </p:cNvPicPr>
          <p:nvPr/>
        </p:nvPicPr>
        <p:blipFill rotWithShape="1">
          <a:blip r:embed="rId2"/>
          <a:srcRect l="1" r="32488"/>
          <a:stretch/>
        </p:blipFill>
        <p:spPr>
          <a:xfrm>
            <a:off x="110691" y="1304640"/>
            <a:ext cx="5529713" cy="2246146"/>
          </a:xfrm>
          <a:prstGeom prst="rect">
            <a:avLst/>
          </a:prstGeom>
        </p:spPr>
      </p:pic>
      <p:pic>
        <p:nvPicPr>
          <p:cNvPr id="9" name="Image 8"/>
          <p:cNvPicPr>
            <a:picLocks noChangeAspect="1"/>
          </p:cNvPicPr>
          <p:nvPr/>
        </p:nvPicPr>
        <p:blipFill>
          <a:blip r:embed="rId3"/>
          <a:stretch>
            <a:fillRect/>
          </a:stretch>
        </p:blipFill>
        <p:spPr>
          <a:xfrm>
            <a:off x="2657716" y="4069899"/>
            <a:ext cx="6375593" cy="2002039"/>
          </a:xfrm>
          <a:prstGeom prst="rect">
            <a:avLst/>
          </a:prstGeom>
        </p:spPr>
      </p:pic>
    </p:spTree>
    <p:extLst>
      <p:ext uri="{BB962C8B-B14F-4D97-AF65-F5344CB8AC3E}">
        <p14:creationId xmlns:p14="http://schemas.microsoft.com/office/powerpoint/2010/main" val="160697475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98</a:t>
            </a:fld>
            <a:endParaRPr lang="fr-FR" dirty="0"/>
          </a:p>
        </p:txBody>
      </p:sp>
      <p:sp>
        <p:nvSpPr>
          <p:cNvPr id="6" name="Titre 5"/>
          <p:cNvSpPr>
            <a:spLocks noGrp="1"/>
          </p:cNvSpPr>
          <p:nvPr>
            <p:ph type="title"/>
          </p:nvPr>
        </p:nvSpPr>
        <p:spPr/>
        <p:txBody>
          <a:bodyPr/>
          <a:lstStyle/>
          <a:p>
            <a:r>
              <a:rPr lang="fr-FR" dirty="0"/>
              <a:t>Truc &amp; Astuce : reprise de dossier</a:t>
            </a:r>
          </a:p>
        </p:txBody>
      </p:sp>
      <p:pic>
        <p:nvPicPr>
          <p:cNvPr id="7" name="Image 6"/>
          <p:cNvPicPr>
            <a:picLocks noChangeAspect="1"/>
          </p:cNvPicPr>
          <p:nvPr/>
        </p:nvPicPr>
        <p:blipFill>
          <a:blip r:embed="rId2"/>
          <a:stretch>
            <a:fillRect/>
          </a:stretch>
        </p:blipFill>
        <p:spPr>
          <a:xfrm>
            <a:off x="1001949" y="1187299"/>
            <a:ext cx="7101191" cy="5074671"/>
          </a:xfrm>
          <a:prstGeom prst="rect">
            <a:avLst/>
          </a:prstGeom>
        </p:spPr>
      </p:pic>
      <p:sp>
        <p:nvSpPr>
          <p:cNvPr id="8" name="ZoneTexte 7"/>
          <p:cNvSpPr txBox="1"/>
          <p:nvPr/>
        </p:nvSpPr>
        <p:spPr>
          <a:xfrm>
            <a:off x="2237362" y="3278221"/>
            <a:ext cx="4494179" cy="1754326"/>
          </a:xfrm>
          <a:prstGeom prst="rect">
            <a:avLst/>
          </a:prstGeom>
          <a:noFill/>
        </p:spPr>
        <p:txBody>
          <a:bodyPr wrap="square" rtlCol="0">
            <a:spAutoFit/>
          </a:bodyPr>
          <a:lstStyle/>
          <a:p>
            <a:r>
              <a:rPr lang="fr-FR" dirty="0"/>
              <a:t>On retrouve l’indication de l’acte de gestion qui était en cours avant la mise en attente et les personnes impactées par la saisie.</a:t>
            </a:r>
          </a:p>
          <a:p>
            <a:endParaRPr lang="fr-FR" dirty="0"/>
          </a:p>
          <a:p>
            <a:r>
              <a:rPr lang="fr-FR" dirty="0"/>
              <a:t>Cliquer sur « Reprise » puis sur « Activer » sur l’écran d’après.</a:t>
            </a:r>
          </a:p>
        </p:txBody>
      </p:sp>
      <p:cxnSp>
        <p:nvCxnSpPr>
          <p:cNvPr id="10" name="Connecteur droit avec flèche 9"/>
          <p:cNvCxnSpPr/>
          <p:nvPr/>
        </p:nvCxnSpPr>
        <p:spPr>
          <a:xfrm flipH="1" flipV="1">
            <a:off x="3443591" y="2305455"/>
            <a:ext cx="1001949" cy="9727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Connecteur droit avec flèche 11"/>
          <p:cNvCxnSpPr/>
          <p:nvPr/>
        </p:nvCxnSpPr>
        <p:spPr>
          <a:xfrm>
            <a:off x="4552544" y="5032547"/>
            <a:ext cx="3067456" cy="105696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409408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endParaRPr lang="fr-FR" dirty="0"/>
          </a:p>
        </p:txBody>
      </p:sp>
      <p:sp>
        <p:nvSpPr>
          <p:cNvPr id="3" name="Espace réservé de la date 2"/>
          <p:cNvSpPr>
            <a:spLocks noGrp="1"/>
          </p:cNvSpPr>
          <p:nvPr>
            <p:ph type="dt" sz="half" idx="10"/>
          </p:nvPr>
        </p:nvSpPr>
        <p:spPr/>
        <p:txBody>
          <a:bodyPr/>
          <a:lstStyle/>
          <a:p>
            <a:pPr>
              <a:defRPr/>
            </a:pPr>
            <a:r>
              <a:rPr lang="fr-FR"/>
              <a:t>16/03/2017</a:t>
            </a:r>
            <a:endParaRPr lang="fr-FR" dirty="0"/>
          </a:p>
        </p:txBody>
      </p:sp>
      <p:sp>
        <p:nvSpPr>
          <p:cNvPr id="4" name="Espace réservé du pied de page 3"/>
          <p:cNvSpPr>
            <a:spLocks noGrp="1"/>
          </p:cNvSpPr>
          <p:nvPr>
            <p:ph type="ftr" sz="quarter" idx="11"/>
          </p:nvPr>
        </p:nvSpPr>
        <p:spPr/>
        <p:txBody>
          <a:bodyPr/>
          <a:lstStyle/>
          <a:p>
            <a:pPr>
              <a:defRPr/>
            </a:pPr>
            <a:r>
              <a:rPr lang="fr-FR"/>
              <a:t>Formation ORPER – Projet YSEOP</a:t>
            </a:r>
            <a:endParaRPr lang="fr-FR" dirty="0"/>
          </a:p>
        </p:txBody>
      </p:sp>
      <p:sp>
        <p:nvSpPr>
          <p:cNvPr id="5" name="Espace réservé du numéro de diapositive 4"/>
          <p:cNvSpPr>
            <a:spLocks noGrp="1"/>
          </p:cNvSpPr>
          <p:nvPr>
            <p:ph type="sldNum" sz="quarter" idx="12"/>
          </p:nvPr>
        </p:nvSpPr>
        <p:spPr/>
        <p:txBody>
          <a:bodyPr/>
          <a:lstStyle/>
          <a:p>
            <a:pPr>
              <a:defRPr/>
            </a:pPr>
            <a:fld id="{12216186-C44C-154D-A70D-CA4C64A89F65}" type="slidenum">
              <a:rPr lang="fr-FR" smtClean="0"/>
              <a:pPr>
                <a:defRPr/>
              </a:pPr>
              <a:t>99</a:t>
            </a:fld>
            <a:endParaRPr lang="fr-FR" dirty="0"/>
          </a:p>
        </p:txBody>
      </p:sp>
      <p:sp>
        <p:nvSpPr>
          <p:cNvPr id="6" name="Titre 5"/>
          <p:cNvSpPr>
            <a:spLocks noGrp="1"/>
          </p:cNvSpPr>
          <p:nvPr>
            <p:ph type="title"/>
          </p:nvPr>
        </p:nvSpPr>
        <p:spPr/>
        <p:txBody>
          <a:bodyPr/>
          <a:lstStyle/>
          <a:p>
            <a:r>
              <a:rPr lang="fr-FR" dirty="0"/>
              <a:t>Changement d’offre</a:t>
            </a:r>
          </a:p>
        </p:txBody>
      </p:sp>
      <p:pic>
        <p:nvPicPr>
          <p:cNvPr id="7" name="Image 6"/>
          <p:cNvPicPr>
            <a:picLocks noChangeAspect="1"/>
          </p:cNvPicPr>
          <p:nvPr/>
        </p:nvPicPr>
        <p:blipFill>
          <a:blip r:embed="rId2"/>
          <a:stretch>
            <a:fillRect/>
          </a:stretch>
        </p:blipFill>
        <p:spPr>
          <a:xfrm>
            <a:off x="457200" y="1265523"/>
            <a:ext cx="6809874" cy="4898802"/>
          </a:xfrm>
          <a:prstGeom prst="rect">
            <a:avLst/>
          </a:prstGeom>
        </p:spPr>
      </p:pic>
      <p:sp>
        <p:nvSpPr>
          <p:cNvPr id="8" name="ZoneTexte 7"/>
          <p:cNvSpPr txBox="1"/>
          <p:nvPr/>
        </p:nvSpPr>
        <p:spPr>
          <a:xfrm flipH="1">
            <a:off x="7382577" y="2237596"/>
            <a:ext cx="1674796" cy="1477328"/>
          </a:xfrm>
          <a:prstGeom prst="rect">
            <a:avLst/>
          </a:prstGeom>
          <a:noFill/>
        </p:spPr>
        <p:txBody>
          <a:bodyPr wrap="square" rtlCol="0">
            <a:spAutoFit/>
          </a:bodyPr>
          <a:lstStyle/>
          <a:p>
            <a:r>
              <a:rPr lang="fr-FR" dirty="0"/>
              <a:t>Cette fois-ci la PJ est bien présente, il reste à activer le dossier </a:t>
            </a:r>
          </a:p>
        </p:txBody>
      </p:sp>
    </p:spTree>
    <p:extLst>
      <p:ext uri="{BB962C8B-B14F-4D97-AF65-F5344CB8AC3E}">
        <p14:creationId xmlns:p14="http://schemas.microsoft.com/office/powerpoint/2010/main" val="4070461093"/>
      </p:ext>
    </p:extLst>
  </p:cSld>
  <p:clrMapOvr>
    <a:masterClrMapping/>
  </p:clrMapOvr>
</p:sld>
</file>

<file path=ppt/theme/theme1.xml><?xml version="1.0" encoding="utf-8"?>
<a:theme xmlns:a="http://schemas.openxmlformats.org/drawingml/2006/main" name="Slides MGEN">
  <a:themeElements>
    <a:clrScheme name="MGEN instit">
      <a:dk1>
        <a:sysClr val="windowText" lastClr="000000"/>
      </a:dk1>
      <a:lt1>
        <a:sysClr val="window" lastClr="FFFFFF"/>
      </a:lt1>
      <a:dk2>
        <a:srgbClr val="666666"/>
      </a:dk2>
      <a:lt2>
        <a:srgbClr val="FFFFFF"/>
      </a:lt2>
      <a:accent1>
        <a:srgbClr val="599813"/>
      </a:accent1>
      <a:accent2>
        <a:srgbClr val="404040"/>
      </a:accent2>
      <a:accent3>
        <a:srgbClr val="808080"/>
      </a:accent3>
      <a:accent4>
        <a:srgbClr val="999999"/>
      </a:accent4>
      <a:accent5>
        <a:srgbClr val="BFBFBF"/>
      </a:accent5>
      <a:accent6>
        <a:srgbClr val="E3E3E3"/>
      </a:accent6>
      <a:hlink>
        <a:srgbClr val="599813"/>
      </a:hlink>
      <a:folHlink>
        <a:srgbClr val="8EF11F"/>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mtech-mod-modelepresentation-v02</Template>
  <TotalTime>7250</TotalTime>
  <Words>4080</Words>
  <Application>Microsoft Office PowerPoint</Application>
  <PresentationFormat>Affichage à l'écran (4:3)</PresentationFormat>
  <Paragraphs>927</Paragraphs>
  <Slides>133</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133</vt:i4>
      </vt:variant>
    </vt:vector>
  </HeadingPairs>
  <TitlesOfParts>
    <vt:vector size="138" baseType="lpstr">
      <vt:lpstr>ＭＳ Ｐゴシック</vt:lpstr>
      <vt:lpstr>Arial</vt:lpstr>
      <vt:lpstr>Calibri</vt:lpstr>
      <vt:lpstr>Wingdings</vt:lpstr>
      <vt:lpstr>Slides MGEN</vt:lpstr>
      <vt:lpstr>Formation ORPER Projet YSEOP</vt:lpstr>
      <vt:lpstr>Introduction</vt:lpstr>
      <vt:lpstr>Introduction : ORPER, c’est quoi ? </vt:lpstr>
      <vt:lpstr>Introduction : les échanges avec les autres outils du SI </vt:lpstr>
      <vt:lpstr>Glossaire</vt:lpstr>
      <vt:lpstr>Connexion et principes de base : environnement </vt:lpstr>
      <vt:lpstr>Connexion et principes de base : connexion en site d’Essai</vt:lpstr>
      <vt:lpstr>Connexion et principes de base : connexion en site d’Essai</vt:lpstr>
      <vt:lpstr>Connexion et principes de base : habilitation ORPER</vt:lpstr>
      <vt:lpstr>Présentation PowerPoint</vt:lpstr>
      <vt:lpstr>Connaissez-vous cette personne ?</vt:lpstr>
      <vt:lpstr>Présentation de l’outil ORPER : la recherche personne </vt:lpstr>
      <vt:lpstr>Présentation de l’outil ORPER : la recherche personne </vt:lpstr>
      <vt:lpstr>Connexion et principes de base : recherche d’une personne</vt:lpstr>
      <vt:lpstr>Présentation de l’outil ORPER : la synthèse famille</vt:lpstr>
      <vt:lpstr>Connexion et principes de base : la donnée « adresse »</vt:lpstr>
      <vt:lpstr>modification des données « personne » et « dossier »</vt:lpstr>
      <vt:lpstr>Changement d’adresse</vt:lpstr>
      <vt:lpstr>Connexion et principes de base : la donnée « adresse »</vt:lpstr>
      <vt:lpstr>Connexion et principes de base : la donnée « adresse »</vt:lpstr>
      <vt:lpstr>Connexion et principes de base : la donnée « adresse »</vt:lpstr>
      <vt:lpstr>Connexion et principes de base : la donnée « adresse »</vt:lpstr>
      <vt:lpstr>Connexion et principes de base : la donnée « adresse »</vt:lpstr>
      <vt:lpstr>Connexion et principes de base : la donnée « adresse »</vt:lpstr>
      <vt:lpstr>Connexion et principes de base : la donnée « adresse »</vt:lpstr>
      <vt:lpstr>Connexion et principes de base : la donnée « adresse »</vt:lpstr>
      <vt:lpstr>Connexion et principes de base : la donnée « adresse »</vt:lpstr>
      <vt:lpstr>Changement d’IBAN</vt:lpstr>
      <vt:lpstr>Connexion et principes de base : la donnée « domiciliation bancaire »</vt:lpstr>
      <vt:lpstr>Connexion et principes de base : la donnée « domiciliation bancaire »</vt:lpstr>
      <vt:lpstr>Connexion et principes de base : la donnée « domiciliation bancaire »</vt:lpstr>
      <vt:lpstr>Connexion et principes de base : la donnée « domiciliation bancaire »</vt:lpstr>
      <vt:lpstr>Connexion et principes de base : la donnée « Mandat »</vt:lpstr>
      <vt:lpstr>Connexion et principes de base : la donnée « Mandat »</vt:lpstr>
      <vt:lpstr>Connexion et principes de base : la donnée « Mandat »</vt:lpstr>
      <vt:lpstr>Connexion et principes de base : la donnée « Usage cotisation »</vt:lpstr>
      <vt:lpstr>Connexion et principes de base : la donnée « Usage cotisation »</vt:lpstr>
      <vt:lpstr>Connexion et principes de base : la donnée « Usage cotisation »</vt:lpstr>
      <vt:lpstr>Connexion et principes de base : la donnée « Usage cotisation »</vt:lpstr>
      <vt:lpstr>Connexion et principes de base : la donnée « Usage cotisation »</vt:lpstr>
      <vt:lpstr>Connexion et principes de base : la donnée « Usage cotisation »</vt:lpstr>
      <vt:lpstr>Connexion et principes de base : la donnée « Usage cotisation »</vt:lpstr>
      <vt:lpstr>Connexion et principes de base : la donnée « Usage cotisation »</vt:lpstr>
      <vt:lpstr>Régime Alsace Moselle</vt:lpstr>
      <vt:lpstr>Régime Alsace Moselle</vt:lpstr>
      <vt:lpstr>Déclaration d’un décès</vt:lpstr>
      <vt:lpstr>Déclaration d’un décès</vt:lpstr>
      <vt:lpstr>Déclaration d’un décès</vt:lpstr>
      <vt:lpstr>Déclaration d’un décès</vt:lpstr>
      <vt:lpstr>Déclaration d’un décès</vt:lpstr>
      <vt:lpstr>Déclaration d’un décès</vt:lpstr>
      <vt:lpstr>Conclusion sur les principes de base</vt:lpstr>
      <vt:lpstr>Connexion et principes de base : cinématique générale RO/RC</vt:lpstr>
      <vt:lpstr>Connexion et principes de base : cinématique générale RO/RC</vt:lpstr>
      <vt:lpstr>Souscription RC</vt:lpstr>
      <vt:lpstr>Souscription simplifiée MSP 1/6</vt:lpstr>
      <vt:lpstr>Souscription simplifiée MSP 2/6</vt:lpstr>
      <vt:lpstr>Souscription simplifiée MSP 3/6</vt:lpstr>
      <vt:lpstr>Souscription simplifiée MSP 4/6</vt:lpstr>
      <vt:lpstr>Souscription simplifiée MSP 5/6</vt:lpstr>
      <vt:lpstr>Souscription simplifiée  MSP 6/6</vt:lpstr>
      <vt:lpstr>Souscription RC : cas particulier du rc référencé</vt:lpstr>
      <vt:lpstr>Souscription simplifiée  MSP : cas particulier des offres RC Référencé</vt:lpstr>
      <vt:lpstr>Souscription simplifiée  MSP : cas particulier des offres RC Référencé</vt:lpstr>
      <vt:lpstr>Souscription simplifiée  MSP : cas particulier des offres RC Référencé</vt:lpstr>
      <vt:lpstr>Souscription simplifiée  MSP : cas particulier des offres RC Référencé</vt:lpstr>
      <vt:lpstr>Souscription simplifiée  MSP : cas particulier des offres RC Référencé</vt:lpstr>
      <vt:lpstr>AFFILIATION RO</vt:lpstr>
      <vt:lpstr>Affiliation RO simplifiée 1/6</vt:lpstr>
      <vt:lpstr>Affiliation RO simplifiée 2/6</vt:lpstr>
      <vt:lpstr>Affiliation RO simplifiée 3/6</vt:lpstr>
      <vt:lpstr>Affiliation RO simplifiée 4/6</vt:lpstr>
      <vt:lpstr>Affiliation RO simplifiée 5/6</vt:lpstr>
      <vt:lpstr>Affiliation RO simplifiée 6/6</vt:lpstr>
      <vt:lpstr>souscription RO/RC « exercice »</vt:lpstr>
      <vt:lpstr>Extension de couverture Santé</vt:lpstr>
      <vt:lpstr>Extension de couverture Santé : saisie simplifiée</vt:lpstr>
      <vt:lpstr>Extension de couverture Santé : saisie simplifiée</vt:lpstr>
      <vt:lpstr>Extension de couverture Santé : saisie simplifiée</vt:lpstr>
      <vt:lpstr>Extension de couverture Santé : saisie simplifiée</vt:lpstr>
      <vt:lpstr>Extension de couverture Santé : saisie simplifiée</vt:lpstr>
      <vt:lpstr>Extension de couverture Santé : saisie simplifiée</vt:lpstr>
      <vt:lpstr>Le Double rattachement </vt:lpstr>
      <vt:lpstr>Le Double Rattachement </vt:lpstr>
      <vt:lpstr>Le Double Rattachement </vt:lpstr>
      <vt:lpstr>Le Double Rattachement  : bénéficiaire non cotisant</vt:lpstr>
      <vt:lpstr>Le Double Rattachement  : bénéficiaire non cotisant</vt:lpstr>
      <vt:lpstr>Le Double Rattachement  : bénéficiaire non cotisant</vt:lpstr>
      <vt:lpstr>Changement d’offre</vt:lpstr>
      <vt:lpstr>Changement d’offre</vt:lpstr>
      <vt:lpstr>Changement d’offre</vt:lpstr>
      <vt:lpstr>Changement d’offre</vt:lpstr>
      <vt:lpstr>Changement d’offre</vt:lpstr>
      <vt:lpstr>Changement d’offre</vt:lpstr>
      <vt:lpstr>Changement d’offre</vt:lpstr>
      <vt:lpstr>Changement d’offre : saisie de la pièce justificative</vt:lpstr>
      <vt:lpstr>Truc &amp; Astuce : reprise de dossier</vt:lpstr>
      <vt:lpstr>Truc &amp; Astuce : reprise de dossier</vt:lpstr>
      <vt:lpstr>Changement d’offre</vt:lpstr>
      <vt:lpstr>Exercice : passer le bénéficiaire enfant en non cotisant</vt:lpstr>
      <vt:lpstr>Changement de type de gamme</vt:lpstr>
      <vt:lpstr>Changement de type de gamme</vt:lpstr>
      <vt:lpstr>Changement de type de gamme</vt:lpstr>
      <vt:lpstr>Changement de type de gamme</vt:lpstr>
      <vt:lpstr>Changement de type de gamme</vt:lpstr>
      <vt:lpstr>Activité et Précompte</vt:lpstr>
      <vt:lpstr>Activité : les basiques</vt:lpstr>
      <vt:lpstr>Activité : les basiques</vt:lpstr>
      <vt:lpstr>Activité : les basiques</vt:lpstr>
      <vt:lpstr>Activité et Précompte</vt:lpstr>
      <vt:lpstr>Exercice : passage au précompte</vt:lpstr>
      <vt:lpstr>Exercice : passage au précompte</vt:lpstr>
      <vt:lpstr>Changement de relation mutualiste</vt:lpstr>
      <vt:lpstr>Changement de relation mutualiste</vt:lpstr>
      <vt:lpstr>Changement de relation mutualiste</vt:lpstr>
      <vt:lpstr>Changement de relation mutualiste</vt:lpstr>
      <vt:lpstr>Changement de relation mutualiste</vt:lpstr>
      <vt:lpstr>Changement de relation mutualiste</vt:lpstr>
      <vt:lpstr>Changement de relation mutualiste</vt:lpstr>
      <vt:lpstr>Ressource</vt:lpstr>
      <vt:lpstr>Ressource</vt:lpstr>
      <vt:lpstr>Ressource : saisie en masse</vt:lpstr>
      <vt:lpstr>Ressource : saisie unitaire</vt:lpstr>
      <vt:lpstr>Ressource : saisie unitaire</vt:lpstr>
      <vt:lpstr>Ressource : saisie unitaire</vt:lpstr>
      <vt:lpstr>Ressource : saisie unitaire</vt:lpstr>
      <vt:lpstr>Passage à la retraite</vt:lpstr>
      <vt:lpstr>Passage à la retraite : saisie simplifiée</vt:lpstr>
      <vt:lpstr>Passage à la retraite : saisie simplifiée</vt:lpstr>
      <vt:lpstr>Passage à la retraite</vt:lpstr>
      <vt:lpstr>Cycle de vie</vt:lpstr>
      <vt:lpstr>Cycle de vie</vt:lpstr>
      <vt:lpstr>La relation mutualiste</vt:lpstr>
    </vt:vector>
  </TitlesOfParts>
  <Company>MGEN Technologies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DU DOCUMENT</dc:title>
  <dc:creator>ABERKANE Mehdi (externe)</dc:creator>
  <cp:lastModifiedBy>ABERKANE Mehdi (externe)</cp:lastModifiedBy>
  <cp:revision>440</cp:revision>
  <dcterms:created xsi:type="dcterms:W3CDTF">2017-03-07T13:47:26Z</dcterms:created>
  <dcterms:modified xsi:type="dcterms:W3CDTF">2017-03-16T07:44:15Z</dcterms:modified>
</cp:coreProperties>
</file>