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0" r:id="rId2"/>
    <p:sldId id="259" r:id="rId3"/>
    <p:sldId id="262" r:id="rId4"/>
    <p:sldId id="261" r:id="rId5"/>
    <p:sldId id="278" r:id="rId6"/>
    <p:sldId id="279" r:id="rId7"/>
    <p:sldId id="282" r:id="rId8"/>
    <p:sldId id="283" r:id="rId9"/>
    <p:sldId id="284" r:id="rId10"/>
    <p:sldId id="285" r:id="rId11"/>
    <p:sldId id="286" r:id="rId12"/>
    <p:sldId id="287" r:id="rId13"/>
    <p:sldId id="289" r:id="rId14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6A6A"/>
    <a:srgbClr val="53314D"/>
    <a:srgbClr val="D44943"/>
    <a:srgbClr val="506772"/>
    <a:srgbClr val="CEBB2B"/>
    <a:srgbClr val="BFBFBF"/>
    <a:srgbClr val="B4B4B4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64" autoAdjust="0"/>
  </p:normalViewPr>
  <p:slideViewPr>
    <p:cSldViewPr snapToGrid="0" snapToObjects="1">
      <p:cViewPr varScale="1">
        <p:scale>
          <a:sx n="81" d="100"/>
          <a:sy n="81" d="100"/>
        </p:scale>
        <p:origin x="108" y="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B892536-A91F-4AB6-AFC4-07B7CDC58AAA}" type="datetimeFigureOut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8726FFA-319C-49AD-B426-CE9E74D18F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F3F8F95-3BD8-4332-9619-59093A83D8EA}" type="datetimeFigureOut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90C715-E256-46D0-BD51-8BED83D4D9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90C715-E256-46D0-BD51-8BED83D4D9E4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033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UV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188"/>
            <a:ext cx="9144000" cy="785812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6" name="Image 10" descr="Fond-vertMGE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78406" y="4660357"/>
            <a:ext cx="4958884" cy="1086025"/>
          </a:xfrm>
        </p:spPr>
        <p:txBody>
          <a:bodyPr>
            <a:normAutofit/>
          </a:bodyPr>
          <a:lstStyle>
            <a:lvl1pPr algn="r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78406" y="5769267"/>
            <a:ext cx="4958884" cy="853848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V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57188"/>
            <a:ext cx="9144000" cy="785812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4" name="Image 10" descr="Fond-vertMGE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11" descr="logoMGEN-BLANC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31125" y="187325"/>
            <a:ext cx="9556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fld id="{A26DB2DF-790F-4193-BB97-0417C8256A35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7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BFBFBF"/>
                </a:solidFill>
              </a:defRPr>
            </a:lvl1pPr>
          </a:lstStyle>
          <a:p>
            <a:pPr>
              <a:defRPr/>
            </a:pPr>
            <a:fld id="{7A2FA365-A341-4994-9993-4174B81E68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hapitre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188"/>
            <a:ext cx="9144000" cy="785812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6" name="Image 10" descr="Fond-vertMGE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51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1" descr="logoMGEN-BLANC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31125" y="187325"/>
            <a:ext cx="9556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5125" y="2173964"/>
            <a:ext cx="8752155" cy="705346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125" y="2879310"/>
            <a:ext cx="8752155" cy="3701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FR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508750"/>
            <a:ext cx="2133600" cy="228600"/>
          </a:xfrm>
        </p:spPr>
        <p:txBody>
          <a:bodyPr/>
          <a:lstStyle>
            <a:lvl1pPr>
              <a:defRPr smtClean="0"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0DF02506-A63F-4FB1-B0E2-27E56280D93D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508750"/>
            <a:ext cx="2895600" cy="228600"/>
          </a:xfrm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/>
              <a:t>Formation ORPER pour le Projet YSEOP</a:t>
            </a:r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508750"/>
            <a:ext cx="2133600" cy="228600"/>
          </a:xfrm>
        </p:spPr>
        <p:txBody>
          <a:bodyPr/>
          <a:lstStyle>
            <a:lvl1pPr>
              <a:defRPr smtClean="0"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934BE425-8D10-4A2B-8415-EA9ED1BCD1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188"/>
            <a:ext cx="9144000" cy="785812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5465763"/>
            <a:ext cx="9144000" cy="1119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222250"/>
            <a:ext cx="9144000" cy="1119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728913" y="1662113"/>
            <a:ext cx="3600450" cy="3598862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23581" y="2995945"/>
            <a:ext cx="3390580" cy="825049"/>
          </a:xfrm>
        </p:spPr>
        <p:txBody>
          <a:bodyPr anchor="t">
            <a:normAutofit/>
          </a:bodyPr>
          <a:lstStyle>
            <a:lvl1pPr algn="ctr">
              <a:defRPr sz="2000" b="0" cap="all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823498" y="3881152"/>
            <a:ext cx="3390662" cy="698354"/>
          </a:xfrm>
        </p:spPr>
        <p:txBody>
          <a:bodyPr anchor="b">
            <a:normAutofit/>
          </a:bodyPr>
          <a:lstStyle>
            <a:lvl1pPr marL="0" indent="0" algn="ctr">
              <a:buNone/>
              <a:defRPr sz="16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508750"/>
            <a:ext cx="2133600" cy="228600"/>
          </a:xfrm>
        </p:spPr>
        <p:txBody>
          <a:bodyPr/>
          <a:lstStyle>
            <a:lvl1pPr>
              <a:defRPr smtClean="0"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7113F3F2-6B1B-4A42-AC54-E027158292F4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672263" y="6508750"/>
            <a:ext cx="2133600" cy="269875"/>
          </a:xfrm>
        </p:spPr>
        <p:txBody>
          <a:bodyPr/>
          <a:lstStyle>
            <a:lvl1pPr>
              <a:defRPr smtClean="0"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9221BB44-4D09-4DCC-B6E4-864F4EF01D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124200" y="6508750"/>
            <a:ext cx="2895600" cy="269875"/>
          </a:xfrm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/>
              <a:t>Formation ORPER pour MOA RO/RC</a:t>
            </a:r>
            <a:endParaRPr lang="fr-FR" dirty="0">
              <a:ea typeface="MS PGothic" charset="-128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5" name="Image 9" descr="Logo MG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97775" y="225425"/>
            <a:ext cx="10890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200"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3570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3DB3D7-7EAE-4721-9673-495220F8617D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DB3175-C46B-49B2-ADE7-A8076992D8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AAC2E-07B2-4E7B-8C64-AF666E91E7EB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AA09F-4389-4E45-BB7E-A15703854C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8" name="Image 9" descr="Logo MG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97775" y="225425"/>
            <a:ext cx="10890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15207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6AA51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379919"/>
            <a:ext cx="4040188" cy="374624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615207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rgbClr val="6AA517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79919"/>
            <a:ext cx="4041775" cy="374624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23570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6F7EA4-A876-4F0E-9293-C2E668D72461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E06762-5259-41C3-94D6-F8024A2AB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4" name="Image 9" descr="Logo MG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97775" y="225425"/>
            <a:ext cx="10890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23570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89FF1B-452A-455E-970D-5A9963416F00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7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FEC64C-B2CA-455B-A935-832C85FDDF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A5A74-BC89-44FB-AB92-C00B0D7040F2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Titre du document</a:t>
            </a:r>
            <a:endParaRPr lang="fr-FR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5BDD8-43C3-43D6-B366-89B8230533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57188"/>
            <a:ext cx="9144000" cy="785812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0" y="5465763"/>
            <a:ext cx="9144000" cy="11191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222250"/>
            <a:ext cx="9144000" cy="1119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6" name="Image 9" descr="Logo MGE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97775" y="225425"/>
            <a:ext cx="10890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43E31B48-1560-49D1-8E41-C739558CE456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0E767BFF-5D45-4B12-955A-92613D915F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452438"/>
            <a:ext cx="7140575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Titre du slide</a:t>
            </a:r>
          </a:p>
        </p:txBody>
      </p:sp>
      <p:sp>
        <p:nvSpPr>
          <p:cNvPr id="409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544638"/>
            <a:ext cx="8229600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303963"/>
            <a:ext cx="9144000" cy="241300"/>
          </a:xfrm>
          <a:prstGeom prst="rect">
            <a:avLst/>
          </a:prstGeom>
          <a:solidFill>
            <a:srgbClr val="6AA5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2579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DF1441-F5B9-41AA-A7E5-CCD48B0676BA}" type="datetime1">
              <a:rPr lang="fr-FR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2309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fr-FR"/>
              <a:t>Titre du document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2309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2C4DE46-6067-487D-BDC5-A206EDD091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4104" name="Image 9" descr="Logo MGEN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97775" y="225425"/>
            <a:ext cx="1089025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07" r:id="rId5"/>
    <p:sldLayoutId id="2147483713" r:id="rId6"/>
    <p:sldLayoutId id="2147483714" r:id="rId7"/>
    <p:sldLayoutId id="2147483708" r:id="rId8"/>
    <p:sldLayoutId id="2147483715" r:id="rId9"/>
    <p:sldLayoutId id="2147483716" r:id="rId10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MS PGothic" charset="-128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MS PGothic" charset="-128"/>
        </a:defRPr>
      </a:lvl9pPr>
    </p:titleStyle>
    <p:bodyStyle>
      <a:lvl1pPr marL="250825" indent="-250825" algn="l" defTabSz="457200" rtl="0" eaLnBrk="1" fontAlgn="base" hangingPunct="1">
        <a:spcBef>
          <a:spcPct val="20000"/>
        </a:spcBef>
        <a:spcAft>
          <a:spcPct val="0"/>
        </a:spcAft>
        <a:buClr>
          <a:srgbClr val="6AA517"/>
        </a:buClr>
        <a:buSzPct val="125000"/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MS PGothic" charset="-128"/>
          <a:cs typeface="+mn-cs"/>
        </a:defRPr>
      </a:lvl1pPr>
      <a:lvl2pPr marL="446088" indent="-204788" algn="l" defTabSz="457200" rtl="0" eaLnBrk="1" fontAlgn="base" hangingPunct="1">
        <a:spcBef>
          <a:spcPct val="20000"/>
        </a:spcBef>
        <a:spcAft>
          <a:spcPct val="0"/>
        </a:spcAft>
        <a:buClr>
          <a:srgbClr val="7A7A7A"/>
        </a:buClr>
        <a:buFont typeface="Wingdings" pitchFamily="2" charset="2"/>
        <a:buChar char="§"/>
        <a:defRPr sz="1600" kern="1200">
          <a:solidFill>
            <a:srgbClr val="6AA517"/>
          </a:solidFill>
          <a:latin typeface="+mn-lt"/>
          <a:ea typeface="MS PGothic" charset="-128"/>
          <a:cs typeface="+mn-cs"/>
        </a:defRPr>
      </a:lvl2pPr>
      <a:lvl3pPr marL="627063" indent="-169863" algn="l" defTabSz="263525" rtl="0" eaLnBrk="1" fontAlgn="base" hangingPunct="1">
        <a:spcBef>
          <a:spcPct val="20000"/>
        </a:spcBef>
        <a:spcAft>
          <a:spcPct val="0"/>
        </a:spcAft>
        <a:buClr>
          <a:srgbClr val="6AA517"/>
        </a:buClr>
        <a:buSzPct val="80000"/>
        <a:buFont typeface="Wingdings" pitchFamily="2" charset="2"/>
        <a:buChar char="§"/>
        <a:defRPr sz="1400" kern="1200">
          <a:solidFill>
            <a:srgbClr val="595959"/>
          </a:solidFill>
          <a:latin typeface="+mn-lt"/>
          <a:ea typeface="MS PGothic" charset="-128"/>
          <a:cs typeface="+mn-cs"/>
        </a:defRPr>
      </a:lvl3pPr>
      <a:lvl4pPr marL="890588" indent="-169863" algn="l" defTabSz="457200" rtl="0" eaLnBrk="1" fontAlgn="base" hangingPunct="1">
        <a:spcBef>
          <a:spcPct val="20000"/>
        </a:spcBef>
        <a:spcAft>
          <a:spcPct val="0"/>
        </a:spcAft>
        <a:buClr>
          <a:srgbClr val="7A7A7A"/>
        </a:buClr>
        <a:buSzPct val="80000"/>
        <a:buFont typeface="Wingdings" pitchFamily="2" charset="2"/>
        <a:buChar char="§"/>
        <a:defRPr sz="1200" kern="1200">
          <a:solidFill>
            <a:srgbClr val="6AA517"/>
          </a:solidFill>
          <a:latin typeface="+mn-lt"/>
          <a:ea typeface="MS PGothic" charset="-128"/>
          <a:cs typeface="+mn-cs"/>
        </a:defRPr>
      </a:lvl4pPr>
      <a:lvl5pPr marL="1073150" indent="-180975" algn="l" defTabSz="457200" rtl="0" eaLnBrk="1" fontAlgn="base" hangingPunct="1">
        <a:spcBef>
          <a:spcPct val="20000"/>
        </a:spcBef>
        <a:spcAft>
          <a:spcPct val="0"/>
        </a:spcAft>
        <a:buClr>
          <a:srgbClr val="6AA517"/>
        </a:buClr>
        <a:buSzPct val="80000"/>
        <a:buFont typeface="Wingdings" pitchFamily="2" charset="2"/>
        <a:buChar char="§"/>
        <a:defRPr sz="1200" kern="1200">
          <a:solidFill>
            <a:srgbClr val="7F7F7F"/>
          </a:solidFill>
          <a:latin typeface="+mn-lt"/>
          <a:ea typeface="MS PGothic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Formation ORPER pour le Projet YSEOP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Dans le cadre des phases de recette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F02506-A63F-4FB1-B0E2-27E56280D93D}" type="datetime1">
              <a:rPr lang="fr-FR" smtClean="0"/>
              <a:pPr>
                <a:defRPr/>
              </a:pPr>
              <a:t>10/03/2017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Titre du document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BE425-8D10-4A2B-8415-EA9ED1BCD17D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56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24163" y="2995613"/>
            <a:ext cx="3389312" cy="825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ea typeface="+mj-ea"/>
              </a:rPr>
              <a:t>Les supports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2824163" y="3881438"/>
            <a:ext cx="3389312" cy="698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fr-FR" dirty="0">
                <a:ea typeface="+mn-ea"/>
              </a:rPr>
              <a:t>Avec quels outils ?</a:t>
            </a:r>
          </a:p>
        </p:txBody>
      </p:sp>
      <p:sp>
        <p:nvSpPr>
          <p:cNvPr id="15364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E947C6-804D-4E1F-95E1-BD6720A1A877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3796" name="Espace réservé du pied de page 4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ea typeface="MS PGothic" charset="-128"/>
              </a:rPr>
              <a:t>Titre du document</a:t>
            </a:r>
          </a:p>
        </p:txBody>
      </p:sp>
      <p:sp>
        <p:nvSpPr>
          <p:cNvPr id="15366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263DC4-D8F9-4E80-8DB4-771E46750E46}" type="slidenum">
              <a:rPr lang="fr-FR"/>
              <a:pPr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Supports de formation</a:t>
            </a:r>
          </a:p>
        </p:txBody>
      </p:sp>
      <p:sp>
        <p:nvSpPr>
          <p:cNvPr id="16387" name="Espace réservé du text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fr-FR" dirty="0"/>
              <a:t>La formation s’appuiera sur plusieurs supports qui seront distribuer à la fin de la formation : </a:t>
            </a:r>
          </a:p>
          <a:p>
            <a:pPr algn="just" eaLnBrk="1" hangingPunct="1"/>
            <a:endParaRPr lang="fr-FR" dirty="0"/>
          </a:p>
          <a:p>
            <a:pPr lvl="2" algn="just"/>
            <a:r>
              <a:rPr lang="fr-FR" sz="1800" dirty="0"/>
              <a:t>Les modes opératoires couvrant le périmètre de la formation ;</a:t>
            </a:r>
          </a:p>
          <a:p>
            <a:pPr lvl="2" algn="just"/>
            <a:endParaRPr lang="fr-FR" sz="1800" dirty="0"/>
          </a:p>
          <a:p>
            <a:pPr lvl="2" algn="just"/>
            <a:r>
              <a:rPr lang="fr-FR" sz="1800" dirty="0"/>
              <a:t>Un cahier d’exercices ;</a:t>
            </a:r>
          </a:p>
          <a:p>
            <a:pPr lvl="2" algn="just"/>
            <a:endParaRPr lang="fr-FR" sz="1800" dirty="0"/>
          </a:p>
          <a:p>
            <a:pPr lvl="2" algn="just"/>
            <a:r>
              <a:rPr lang="fr-FR" sz="1800" dirty="0"/>
              <a:t>Le catalogue des offres gérées par</a:t>
            </a:r>
            <a:r>
              <a:rPr lang="fr-FR" sz="1800" baseline="0" dirty="0"/>
              <a:t> la MGEN</a:t>
            </a:r>
            <a:r>
              <a:rPr lang="fr-FR" sz="1800" dirty="0"/>
              <a:t> + le tableau des relations mutualistes. </a:t>
            </a:r>
          </a:p>
          <a:p>
            <a:pPr algn="just" eaLnBrk="1" hangingPunct="1"/>
            <a:endParaRPr lang="fr-FR" dirty="0"/>
          </a:p>
          <a:p>
            <a:pPr lvl="3" algn="just" eaLnBrk="1" hangingPunct="1"/>
            <a:endParaRPr lang="fr-FR" dirty="0"/>
          </a:p>
          <a:p>
            <a:pPr lvl="2" algn="just" eaLnBrk="1" hangingPunct="1"/>
            <a:endParaRPr lang="fr-FR" dirty="0"/>
          </a:p>
        </p:txBody>
      </p:sp>
      <p:sp>
        <p:nvSpPr>
          <p:cNvPr id="1638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AA2095-CA7C-4A48-B44F-64C2C233DC8C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4820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ea typeface="MS PGothic" charset="-128"/>
              </a:rPr>
              <a:t>Titre du document</a:t>
            </a:r>
          </a:p>
        </p:txBody>
      </p:sp>
      <p:sp>
        <p:nvSpPr>
          <p:cNvPr id="1639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E2F5C3-B4DF-49AE-9EC5-55FB5F253EB0}" type="slidenum">
              <a:rPr lang="fr-FR"/>
              <a:pPr/>
              <a:t>11</a:t>
            </a:fld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2F6BA5-B419-4123-BE5A-B8143E96FE5F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1434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06D7D8-7CC7-42AB-9C2B-74DD127C65B1}" type="slidenum">
              <a:rPr lang="fr-FR"/>
              <a:pPr/>
              <a:t>12</a:t>
            </a:fld>
            <a:endParaRPr lang="fr-FR"/>
          </a:p>
        </p:txBody>
      </p:sp>
      <p:sp>
        <p:nvSpPr>
          <p:cNvPr id="14341" name="Titre 1"/>
          <p:cNvSpPr>
            <a:spLocks noGrp="1"/>
          </p:cNvSpPr>
          <p:nvPr>
            <p:ph type="ctrTitle"/>
          </p:nvPr>
        </p:nvSpPr>
        <p:spPr>
          <a:xfrm>
            <a:off x="204788" y="2173288"/>
            <a:ext cx="8751887" cy="706437"/>
          </a:xfrm>
        </p:spPr>
        <p:txBody>
          <a:bodyPr/>
          <a:lstStyle/>
          <a:p>
            <a:pPr eaLnBrk="1" hangingPunct="1"/>
            <a:r>
              <a:rPr lang="fr-FR" dirty="0"/>
              <a:t>Après la formation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subTitle" idx="1"/>
          </p:nvPr>
        </p:nvSpPr>
        <p:spPr>
          <a:xfrm>
            <a:off x="204788" y="2879725"/>
            <a:ext cx="8751887" cy="3698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fr-FR" dirty="0">
                <a:ea typeface="+mn-ea"/>
              </a:rPr>
              <a:t>SAF : Service après formation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Après la phase de formation</a:t>
            </a:r>
          </a:p>
        </p:txBody>
      </p:sp>
      <p:sp>
        <p:nvSpPr>
          <p:cNvPr id="16387" name="Espace réservé du text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fr-FR" baseline="0" dirty="0"/>
              <a:t>Proposition de l’</a:t>
            </a:r>
            <a:r>
              <a:rPr lang="fr-FR" dirty="0"/>
              <a:t>équipe OPC : a</a:t>
            </a:r>
            <a:r>
              <a:rPr lang="fr-FR" baseline="0" dirty="0"/>
              <a:t>près la formation et après</a:t>
            </a:r>
            <a:r>
              <a:rPr lang="fr-FR" dirty="0"/>
              <a:t> exploitation des extractions fournies par l’équipe ORPER Recette, une étude conjointement menée par l’équipe projet YSEOP et les équipes OPC permettra de :</a:t>
            </a:r>
          </a:p>
          <a:p>
            <a:pPr algn="just" eaLnBrk="1" hangingPunct="1"/>
            <a:endParaRPr lang="fr-FR" dirty="0"/>
          </a:p>
          <a:p>
            <a:pPr lvl="1" algn="just"/>
            <a:r>
              <a:rPr lang="fr-FR" dirty="0"/>
              <a:t>Identifier les principaux critères de recherche des jeux de données du projet ;</a:t>
            </a:r>
          </a:p>
          <a:p>
            <a:pPr lvl="1" algn="just"/>
            <a:endParaRPr lang="fr-FR" dirty="0"/>
          </a:p>
          <a:p>
            <a:pPr lvl="1" algn="just"/>
            <a:r>
              <a:rPr lang="fr-FR" dirty="0"/>
              <a:t>Concevoir une requête (ou plusieurs) générique permettant de couvrir l’ensemble du périmètre de tests du projet ;</a:t>
            </a:r>
          </a:p>
          <a:p>
            <a:pPr lvl="1" algn="just"/>
            <a:endParaRPr lang="fr-FR" dirty="0"/>
          </a:p>
          <a:p>
            <a:pPr lvl="1" algn="just"/>
            <a:r>
              <a:rPr lang="fr-FR" dirty="0"/>
              <a:t>Fourniture d’un compte de connexion, en consultation uniquement, sur la base ORPER du couloir de recette pour exécuter la requête générique.</a:t>
            </a:r>
          </a:p>
        </p:txBody>
      </p:sp>
      <p:sp>
        <p:nvSpPr>
          <p:cNvPr id="1638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AA2095-CA7C-4A48-B44F-64C2C233DC8C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4820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>
                <a:ea typeface="MS PGothic" charset="-128"/>
              </a:rPr>
              <a:t>Titre du document</a:t>
            </a:r>
          </a:p>
        </p:txBody>
      </p:sp>
      <p:sp>
        <p:nvSpPr>
          <p:cNvPr id="1639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E2F5C3-B4DF-49AE-9EC5-55FB5F253EB0}" type="slidenum">
              <a:rPr lang="fr-FR"/>
              <a:pPr/>
              <a:t>13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2F6BA5-B419-4123-BE5A-B8143E96FE5F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1434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06D7D8-7CC7-42AB-9C2B-74DD127C65B1}" type="slidenum">
              <a:rPr lang="fr-FR"/>
              <a:pPr/>
              <a:t>2</a:t>
            </a:fld>
            <a:endParaRPr lang="fr-FR"/>
          </a:p>
        </p:txBody>
      </p:sp>
      <p:sp>
        <p:nvSpPr>
          <p:cNvPr id="14341" name="Titre 1"/>
          <p:cNvSpPr>
            <a:spLocks noGrp="1"/>
          </p:cNvSpPr>
          <p:nvPr>
            <p:ph type="ctrTitle"/>
          </p:nvPr>
        </p:nvSpPr>
        <p:spPr>
          <a:xfrm>
            <a:off x="204788" y="2173288"/>
            <a:ext cx="8751887" cy="706437"/>
          </a:xfrm>
        </p:spPr>
        <p:txBody>
          <a:bodyPr/>
          <a:lstStyle/>
          <a:p>
            <a:pPr eaLnBrk="1" hangingPunct="1"/>
            <a:r>
              <a:rPr lang="fr-FR" dirty="0"/>
              <a:t>Avant la formation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subTitle" idx="1"/>
          </p:nvPr>
        </p:nvSpPr>
        <p:spPr>
          <a:xfrm>
            <a:off x="204788" y="2879725"/>
            <a:ext cx="8751887" cy="3698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fr-FR" dirty="0">
                <a:ea typeface="+mn-ea"/>
              </a:rPr>
              <a:t>Besoin, Périmètre, Plan et Cahier de recette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24163" y="2995613"/>
            <a:ext cx="3389312" cy="825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ea typeface="+mj-ea"/>
              </a:rPr>
              <a:t>Le besoin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2824163" y="3881438"/>
            <a:ext cx="3389312" cy="698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fr-FR" dirty="0">
                <a:ea typeface="+mn-ea"/>
              </a:rPr>
              <a:t>De quoi s’agit-il?</a:t>
            </a:r>
          </a:p>
        </p:txBody>
      </p:sp>
      <p:sp>
        <p:nvSpPr>
          <p:cNvPr id="15364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E947C6-804D-4E1F-95E1-BD6720A1A877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3796" name="Espace réservé du pied de page 4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/>
              <a:t>Formation ORPER pour MOA RO/RC</a:t>
            </a:r>
            <a:endParaRPr lang="fr-FR" dirty="0">
              <a:ea typeface="MS PGothic" charset="-128"/>
            </a:endParaRPr>
          </a:p>
        </p:txBody>
      </p:sp>
      <p:sp>
        <p:nvSpPr>
          <p:cNvPr id="15366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263DC4-D8F9-4E80-8DB4-771E46750E46}" type="slidenum">
              <a:rPr lang="fr-FR"/>
              <a:pPr/>
              <a:t>3</a:t>
            </a:fld>
            <a:endParaRPr lang="fr-FR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Besoin du projet RDA/YSEOP</a:t>
            </a:r>
          </a:p>
        </p:txBody>
      </p:sp>
      <p:sp>
        <p:nvSpPr>
          <p:cNvPr id="16387" name="Espace réservé du text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Recherche un adhérent en multicritères : régime, alsace Moselle, statut, actif, offre, âge, bénéficiaires, ressources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Recherche idem mais en comparaison sur 2 années consécutives : exemple, rechercher une adhérent qui avait une offre X et est passé en offre Y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Savoir modifier un adhérent précédemment trouvé, tant dans son état actuel que dans celui de l’année précédente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Savoir créer un adhérent complexe : multi-bénéficiaire, multi-offre, </a:t>
            </a:r>
            <a:r>
              <a:rPr lang="fr-FR" dirty="0" err="1"/>
              <a:t>etc</a:t>
            </a:r>
            <a:endParaRPr lang="fr-FR" dirty="0"/>
          </a:p>
          <a:p>
            <a:pPr lvl="3" algn="just" eaLnBrk="1" hangingPunct="1"/>
            <a:endParaRPr lang="fr-FR" dirty="0"/>
          </a:p>
          <a:p>
            <a:pPr lvl="2" algn="just" eaLnBrk="1" hangingPunct="1"/>
            <a:endParaRPr lang="fr-FR" dirty="0"/>
          </a:p>
        </p:txBody>
      </p:sp>
      <p:sp>
        <p:nvSpPr>
          <p:cNvPr id="1638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AA2095-CA7C-4A48-B44F-64C2C233DC8C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4820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/>
              <a:t>Formation ORPER pour MOA RO/RC</a:t>
            </a:r>
            <a:endParaRPr lang="fr-FR" dirty="0">
              <a:ea typeface="MS PGothic" charset="-128"/>
            </a:endParaRPr>
          </a:p>
        </p:txBody>
      </p:sp>
      <p:sp>
        <p:nvSpPr>
          <p:cNvPr id="1639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E2F5C3-B4DF-49AE-9EC5-55FB5F253EB0}" type="slidenum">
              <a:rPr lang="fr-FR"/>
              <a:pPr/>
              <a:t>4</a:t>
            </a:fld>
            <a:endParaRPr lang="fr-FR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24163" y="2995613"/>
            <a:ext cx="3389312" cy="825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ea typeface="+mj-ea"/>
              </a:rPr>
              <a:t>Le Périmètre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2824163" y="3881438"/>
            <a:ext cx="3389312" cy="698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fr-FR" dirty="0">
                <a:ea typeface="+mn-ea"/>
              </a:rPr>
              <a:t>On parle de quoi à qui ?</a:t>
            </a:r>
          </a:p>
        </p:txBody>
      </p:sp>
      <p:sp>
        <p:nvSpPr>
          <p:cNvPr id="15364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E947C6-804D-4E1F-95E1-BD6720A1A877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3796" name="Espace réservé du pied de page 4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ea typeface="MS PGothic" charset="-128"/>
              </a:rPr>
              <a:t>Titre du document</a:t>
            </a:r>
          </a:p>
        </p:txBody>
      </p:sp>
      <p:sp>
        <p:nvSpPr>
          <p:cNvPr id="15366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263DC4-D8F9-4E80-8DB4-771E46750E46}" type="slidenum">
              <a:rPr lang="fr-FR"/>
              <a:pPr/>
              <a:t>5</a:t>
            </a:fld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Périmètre de la formation</a:t>
            </a:r>
          </a:p>
        </p:txBody>
      </p:sp>
      <p:sp>
        <p:nvSpPr>
          <p:cNvPr id="16387" name="Espace réservé du text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fr-FR" sz="1600" dirty="0"/>
              <a:t>D’après l’analyse des cas de tests saisis pour les précédents projets : </a:t>
            </a:r>
          </a:p>
          <a:p>
            <a:pPr lvl="2" algn="just"/>
            <a:r>
              <a:rPr lang="fr-FR" sz="1800" dirty="0"/>
              <a:t>RO : affiliation, manipulation des régimes, gestion des exonérations… </a:t>
            </a:r>
          </a:p>
          <a:p>
            <a:pPr lvl="2" algn="just"/>
            <a:r>
              <a:rPr lang="fr-FR" sz="1800" dirty="0"/>
              <a:t>RC : souscription RC MSP, extension de couverture, changement d’offres, terminaison de contrat…</a:t>
            </a:r>
          </a:p>
          <a:p>
            <a:pPr lvl="2" algn="just"/>
            <a:r>
              <a:rPr lang="fr-FR" sz="1800" dirty="0"/>
              <a:t>Gestion du double rattachement (RO et/ou RC) ;</a:t>
            </a:r>
          </a:p>
          <a:p>
            <a:pPr lvl="2" algn="just"/>
            <a:r>
              <a:rPr lang="fr-FR" sz="1800" dirty="0"/>
              <a:t>Changement de relation mutualiste.</a:t>
            </a:r>
          </a:p>
          <a:p>
            <a:pPr lvl="2" algn="just"/>
            <a:endParaRPr lang="fr-FR" sz="1800" dirty="0"/>
          </a:p>
          <a:p>
            <a:pPr algn="just"/>
            <a:r>
              <a:rPr lang="fr-FR" sz="1600" dirty="0"/>
              <a:t>Hors Périmètre  :</a:t>
            </a:r>
          </a:p>
          <a:p>
            <a:pPr lvl="2" algn="just"/>
            <a:r>
              <a:rPr lang="fr-FR" sz="1800" dirty="0"/>
              <a:t>Gestion à la SEM ;</a:t>
            </a:r>
          </a:p>
          <a:p>
            <a:pPr lvl="2" algn="just"/>
            <a:r>
              <a:rPr lang="fr-FR" sz="1800" dirty="0"/>
              <a:t>Gestion des offres CMU ;</a:t>
            </a:r>
          </a:p>
          <a:p>
            <a:pPr lvl="2" algn="just"/>
            <a:r>
              <a:rPr lang="fr-FR" sz="1800" dirty="0"/>
              <a:t>Gestion des offres ACS </a:t>
            </a:r>
          </a:p>
          <a:p>
            <a:pPr lvl="2" algn="just"/>
            <a:r>
              <a:rPr lang="fr-FR" sz="1800" dirty="0"/>
              <a:t>Gestion MGEN </a:t>
            </a:r>
            <a:r>
              <a:rPr lang="fr-FR" sz="1800" dirty="0" err="1"/>
              <a:t>Filia</a:t>
            </a:r>
            <a:endParaRPr lang="fr-FR" sz="1800" dirty="0"/>
          </a:p>
          <a:p>
            <a:pPr algn="just" eaLnBrk="1" hangingPunct="1"/>
            <a:endParaRPr lang="fr-FR" dirty="0"/>
          </a:p>
          <a:p>
            <a:pPr lvl="3" algn="just" eaLnBrk="1" hangingPunct="1"/>
            <a:endParaRPr lang="fr-FR" dirty="0"/>
          </a:p>
          <a:p>
            <a:pPr lvl="2" algn="just" eaLnBrk="1" hangingPunct="1"/>
            <a:endParaRPr lang="fr-FR" dirty="0"/>
          </a:p>
        </p:txBody>
      </p:sp>
      <p:sp>
        <p:nvSpPr>
          <p:cNvPr id="1638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AA2095-CA7C-4A48-B44F-64C2C233DC8C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4820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ea typeface="MS PGothic" charset="-128"/>
              </a:rPr>
              <a:t>Titre du document</a:t>
            </a:r>
          </a:p>
        </p:txBody>
      </p:sp>
      <p:sp>
        <p:nvSpPr>
          <p:cNvPr id="1639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E2F5C3-B4DF-49AE-9EC5-55FB5F253EB0}" type="slidenum">
              <a:rPr lang="fr-FR"/>
              <a:pPr/>
              <a:t>6</a:t>
            </a:fld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2F6BA5-B419-4123-BE5A-B8143E96FE5F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Titre du document</a:t>
            </a:r>
          </a:p>
        </p:txBody>
      </p:sp>
      <p:sp>
        <p:nvSpPr>
          <p:cNvPr id="1434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06D7D8-7CC7-42AB-9C2B-74DD127C65B1}" type="slidenum">
              <a:rPr lang="fr-FR"/>
              <a:pPr/>
              <a:t>7</a:t>
            </a:fld>
            <a:endParaRPr lang="fr-FR"/>
          </a:p>
        </p:txBody>
      </p:sp>
      <p:sp>
        <p:nvSpPr>
          <p:cNvPr id="14341" name="Titre 1"/>
          <p:cNvSpPr>
            <a:spLocks noGrp="1"/>
          </p:cNvSpPr>
          <p:nvPr>
            <p:ph type="ctrTitle"/>
          </p:nvPr>
        </p:nvSpPr>
        <p:spPr>
          <a:xfrm>
            <a:off x="204788" y="2173288"/>
            <a:ext cx="8751887" cy="706437"/>
          </a:xfrm>
        </p:spPr>
        <p:txBody>
          <a:bodyPr/>
          <a:lstStyle/>
          <a:p>
            <a:pPr eaLnBrk="1" hangingPunct="1"/>
            <a:r>
              <a:rPr lang="fr-FR" dirty="0"/>
              <a:t>Pendant la formation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subTitle" idx="1"/>
          </p:nvPr>
        </p:nvSpPr>
        <p:spPr>
          <a:xfrm>
            <a:off x="204788" y="2879725"/>
            <a:ext cx="8751887" cy="3698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fr-FR" dirty="0">
                <a:ea typeface="+mn-ea"/>
              </a:rPr>
              <a:t>Déroulement, Supports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24163" y="2995613"/>
            <a:ext cx="3389312" cy="825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ea typeface="+mj-ea"/>
              </a:rPr>
              <a:t>Le déroulement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2824163" y="3881438"/>
            <a:ext cx="3389312" cy="6985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Wingdings" charset="2"/>
              <a:buNone/>
              <a:defRPr/>
            </a:pPr>
            <a:r>
              <a:rPr lang="fr-FR" dirty="0">
                <a:ea typeface="+mn-ea"/>
              </a:rPr>
              <a:t>Comment ça se passe?</a:t>
            </a:r>
          </a:p>
        </p:txBody>
      </p:sp>
      <p:sp>
        <p:nvSpPr>
          <p:cNvPr id="15364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E947C6-804D-4E1F-95E1-BD6720A1A877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3796" name="Espace réservé du pied de page 4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ea typeface="MS PGothic" charset="-128"/>
              </a:rPr>
              <a:t>Titre du document</a:t>
            </a:r>
          </a:p>
        </p:txBody>
      </p:sp>
      <p:sp>
        <p:nvSpPr>
          <p:cNvPr id="15366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263DC4-D8F9-4E80-8DB4-771E46750E46}" type="slidenum">
              <a:rPr lang="fr-FR"/>
              <a:pPr/>
              <a:t>8</a:t>
            </a:fld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/>
              <a:t>Déroulement de </a:t>
            </a:r>
            <a:r>
              <a:rPr lang="fr-FR"/>
              <a:t>la formation</a:t>
            </a:r>
            <a:endParaRPr lang="fr-FR" dirty="0"/>
          </a:p>
        </p:txBody>
      </p:sp>
      <p:sp>
        <p:nvSpPr>
          <p:cNvPr id="16387" name="Espace réservé du texte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fr-FR" b="1" dirty="0"/>
              <a:t>Le nombre de participants : </a:t>
            </a:r>
            <a:r>
              <a:rPr lang="fr-FR" dirty="0"/>
              <a:t>entre 6 et 9 personnes.</a:t>
            </a:r>
          </a:p>
          <a:p>
            <a:pPr algn="just">
              <a:lnSpc>
                <a:spcPct val="150000"/>
              </a:lnSpc>
            </a:pPr>
            <a:r>
              <a:rPr lang="fr-FR" b="1" dirty="0"/>
              <a:t>Leur profil : </a:t>
            </a:r>
            <a:r>
              <a:rPr lang="fr-FR" dirty="0"/>
              <a:t>fonctionnel et métier, donc inutile de faire un rappel sur les fondamentaux de la couverture santé. </a:t>
            </a:r>
            <a:endParaRPr lang="fr-FR" b="1" dirty="0"/>
          </a:p>
          <a:p>
            <a:pPr algn="just">
              <a:lnSpc>
                <a:spcPct val="150000"/>
              </a:lnSpc>
            </a:pPr>
            <a:r>
              <a:rPr lang="fr-FR" b="1" dirty="0"/>
              <a:t>La date : </a:t>
            </a:r>
            <a:r>
              <a:rPr lang="fr-FR" dirty="0"/>
              <a:t>trois  options possibles :</a:t>
            </a:r>
          </a:p>
          <a:p>
            <a:pPr lvl="1" algn="just">
              <a:lnSpc>
                <a:spcPct val="150000"/>
              </a:lnSpc>
            </a:pPr>
            <a:r>
              <a:rPr lang="fr-FR" b="1" dirty="0"/>
              <a:t>Jeudi 16 mars 2017 (9h -13h)</a:t>
            </a:r>
          </a:p>
          <a:p>
            <a:pPr lvl="1" algn="just">
              <a:lnSpc>
                <a:spcPct val="150000"/>
              </a:lnSpc>
            </a:pPr>
            <a:r>
              <a:rPr lang="fr-FR" b="1" dirty="0"/>
              <a:t>Jeudi 23 mars 2017 (9h -13h)</a:t>
            </a:r>
            <a:endParaRPr lang="fr-FR" dirty="0"/>
          </a:p>
          <a:p>
            <a:pPr lvl="1" algn="just">
              <a:lnSpc>
                <a:spcPct val="150000"/>
              </a:lnSpc>
            </a:pPr>
            <a:r>
              <a:rPr lang="fr-FR" b="1" dirty="0"/>
              <a:t>vendredi 24 mars 2017 (9h -13h)</a:t>
            </a:r>
            <a:endParaRPr lang="fr-FR" dirty="0"/>
          </a:p>
          <a:p>
            <a:pPr algn="just">
              <a:lnSpc>
                <a:spcPct val="150000"/>
              </a:lnSpc>
            </a:pPr>
            <a:r>
              <a:rPr lang="fr-FR" b="1" dirty="0"/>
              <a:t>Contenu : </a:t>
            </a:r>
            <a:r>
              <a:rPr lang="fr-FR" dirty="0"/>
              <a:t>théorique avec exercices, pour chaque thématique abordée.</a:t>
            </a:r>
          </a:p>
          <a:p>
            <a:pPr algn="just">
              <a:lnSpc>
                <a:spcPct val="150000"/>
              </a:lnSpc>
            </a:pPr>
            <a:r>
              <a:rPr lang="fr-FR" b="1" dirty="0"/>
              <a:t>Durée : </a:t>
            </a:r>
            <a:r>
              <a:rPr lang="fr-FR" dirty="0"/>
              <a:t>4h, de préférence le matin.</a:t>
            </a:r>
          </a:p>
          <a:p>
            <a:pPr algn="just">
              <a:lnSpc>
                <a:spcPct val="150000"/>
              </a:lnSpc>
            </a:pPr>
            <a:r>
              <a:rPr lang="fr-FR" b="1" dirty="0"/>
              <a:t>Couloir : </a:t>
            </a:r>
            <a:r>
              <a:rPr lang="fr-FR" dirty="0"/>
              <a:t>S06</a:t>
            </a:r>
          </a:p>
          <a:p>
            <a:pPr algn="just"/>
            <a:endParaRPr lang="fr-FR" b="1" dirty="0"/>
          </a:p>
          <a:p>
            <a:pPr marL="241300" lvl="1" indent="0" algn="just" eaLnBrk="1" hangingPunct="1">
              <a:buNone/>
            </a:pPr>
            <a:endParaRPr lang="fr-FR" baseline="0" dirty="0"/>
          </a:p>
          <a:p>
            <a:pPr algn="just"/>
            <a:endParaRPr lang="fr-FR" baseline="0" dirty="0"/>
          </a:p>
          <a:p>
            <a:pPr lvl="1" algn="just" eaLnBrk="1" hangingPunct="1"/>
            <a:endParaRPr lang="fr-FR" dirty="0"/>
          </a:p>
          <a:p>
            <a:endParaRPr lang="fr-FR" dirty="0"/>
          </a:p>
        </p:txBody>
      </p:sp>
      <p:sp>
        <p:nvSpPr>
          <p:cNvPr id="16388" name="Espace réservé de la dat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AA2095-CA7C-4A48-B44F-64C2C233DC8C}" type="datetime1">
              <a:rPr lang="fr-FR"/>
              <a:pPr/>
              <a:t>10/03/2017</a:t>
            </a:fld>
            <a:endParaRPr lang="fr-FR"/>
          </a:p>
        </p:txBody>
      </p:sp>
      <p:sp>
        <p:nvSpPr>
          <p:cNvPr id="34820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>
                <a:ea typeface="MS PGothic" charset="-128"/>
              </a:rPr>
              <a:t>Titre du document</a:t>
            </a:r>
          </a:p>
        </p:txBody>
      </p:sp>
      <p:sp>
        <p:nvSpPr>
          <p:cNvPr id="16390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9E2F5C3-B4DF-49AE-9EC5-55FB5F253EB0}" type="slidenum">
              <a:rPr lang="fr-FR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upport réunion formation ORPER pour MOA RORC">
  <a:themeElements>
    <a:clrScheme name="MGEN instit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599813"/>
      </a:accent1>
      <a:accent2>
        <a:srgbClr val="404040"/>
      </a:accent2>
      <a:accent3>
        <a:srgbClr val="808080"/>
      </a:accent3>
      <a:accent4>
        <a:srgbClr val="999999"/>
      </a:accent4>
      <a:accent5>
        <a:srgbClr val="BFBFBF"/>
      </a:accent5>
      <a:accent6>
        <a:srgbClr val="E3E3E3"/>
      </a:accent6>
      <a:hlink>
        <a:srgbClr val="599813"/>
      </a:hlink>
      <a:folHlink>
        <a:srgbClr val="8EF11F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Support réunion formation ORPER pour MOA RORC</Template>
  <TotalTime>2711</TotalTime>
  <Words>470</Words>
  <Application>Microsoft Office PowerPoint</Application>
  <PresentationFormat>Affichage à l'écran (4:3)</PresentationFormat>
  <Paragraphs>107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MS PGothic</vt:lpstr>
      <vt:lpstr>Arial</vt:lpstr>
      <vt:lpstr>Calibri</vt:lpstr>
      <vt:lpstr>Wingdings</vt:lpstr>
      <vt:lpstr>Support réunion formation ORPER pour MOA RORC</vt:lpstr>
      <vt:lpstr>Formation ORPER pour le Projet YSEOP</vt:lpstr>
      <vt:lpstr>Avant la formation</vt:lpstr>
      <vt:lpstr>Le besoin</vt:lpstr>
      <vt:lpstr>Besoin du projet RDA/YSEOP</vt:lpstr>
      <vt:lpstr>Le Périmètre</vt:lpstr>
      <vt:lpstr>Périmètre de la formation</vt:lpstr>
      <vt:lpstr>Pendant la formation</vt:lpstr>
      <vt:lpstr>Le déroulement</vt:lpstr>
      <vt:lpstr>Déroulement de la formation</vt:lpstr>
      <vt:lpstr>Les supports</vt:lpstr>
      <vt:lpstr>Supports de formation</vt:lpstr>
      <vt:lpstr>Après la formation</vt:lpstr>
      <vt:lpstr>Après la phase de formation</vt:lpstr>
    </vt:vector>
  </TitlesOfParts>
  <Company>CHOREGIE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ORPER pour MOA RO/RC</dc:title>
  <dc:creator>MABERKANE</dc:creator>
  <cp:lastModifiedBy>ABERKANE Mehdi (externe)</cp:lastModifiedBy>
  <cp:revision>184</cp:revision>
  <dcterms:created xsi:type="dcterms:W3CDTF">2015-02-13T13:43:21Z</dcterms:created>
  <dcterms:modified xsi:type="dcterms:W3CDTF">2017-03-10T08:44:07Z</dcterms:modified>
</cp:coreProperties>
</file>