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3400" cy="7561263"/>
  <p:notesSz cx="6888163" cy="10020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94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4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788280" y="176904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042320" y="176904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34600" y="405972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788280" y="405972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042320" y="4059720"/>
            <a:ext cx="3098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02080" y="2349000"/>
            <a:ext cx="9088920" cy="7512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02080" y="2349000"/>
            <a:ext cx="9088920" cy="1620360"/>
          </a:xfrm>
          <a:prstGeom prst="rect">
            <a:avLst/>
          </a:prstGeom>
        </p:spPr>
        <p:txBody>
          <a:bodyPr lIns="99720" tIns="49680" rIns="99720" bIns="4968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800" b="0" strike="noStrike" spc="-1">
                <a:solidFill>
                  <a:srgbClr val="000000"/>
                </a:solidFill>
                <a:latin typeface="Calibri"/>
              </a:rPr>
              <a:t>Modifiez le style du 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534600" y="7008120"/>
            <a:ext cx="2494800" cy="402120"/>
          </a:xfrm>
          <a:prstGeom prst="rect">
            <a:avLst/>
          </a:prstGeom>
        </p:spPr>
        <p:txBody>
          <a:bodyPr lIns="99720" tIns="49680" rIns="99720" bIns="49680" anchor="ctr">
            <a:noAutofit/>
          </a:bodyPr>
          <a:lstStyle/>
          <a:p>
            <a:pPr>
              <a:lnSpc>
                <a:spcPct val="100000"/>
              </a:lnSpc>
            </a:pPr>
            <a:fld id="{81832889-C53C-4D17-AD6D-2362BE98F92C}" type="datetime">
              <a:rPr lang="fr-FR" sz="1300" b="0" strike="noStrike" spc="-1">
                <a:solidFill>
                  <a:srgbClr val="8B8B8B"/>
                </a:solidFill>
                <a:latin typeface="Calibri"/>
              </a:rPr>
              <a:t>21/12/2020</a:t>
            </a:fld>
            <a:endParaRPr lang="fr-FR" sz="13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653640" y="7008120"/>
            <a:ext cx="3385800" cy="402120"/>
          </a:xfrm>
          <a:prstGeom prst="rect">
            <a:avLst/>
          </a:prstGeom>
        </p:spPr>
        <p:txBody>
          <a:bodyPr lIns="99720" tIns="49680" rIns="99720" bIns="49680" anchor="ctr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663680" y="7008120"/>
            <a:ext cx="2494800" cy="402120"/>
          </a:xfrm>
          <a:prstGeom prst="rect">
            <a:avLst/>
          </a:prstGeom>
        </p:spPr>
        <p:txBody>
          <a:bodyPr lIns="99720" tIns="49680" rIns="99720" bIns="49680" anchor="ctr">
            <a:noAutofit/>
          </a:bodyPr>
          <a:lstStyle/>
          <a:p>
            <a:pPr algn="r">
              <a:lnSpc>
                <a:spcPct val="100000"/>
              </a:lnSpc>
            </a:pPr>
            <a:fld id="{E6D14FCC-F5DA-469E-8176-148915A69ADB}" type="slidenum">
              <a:rPr lang="fr-FR" sz="1300" b="0" strike="noStrike" spc="-1">
                <a:solidFill>
                  <a:srgbClr val="8B8B8B"/>
                </a:solidFill>
                <a:latin typeface="Calibri"/>
              </a:rPr>
              <a:t>‹N°›</a:t>
            </a:fld>
            <a:endParaRPr lang="fr-FR" sz="13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50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60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0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20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32"/>
          <p:cNvSpPr/>
          <p:nvPr/>
        </p:nvSpPr>
        <p:spPr>
          <a:xfrm>
            <a:off x="162000" y="596563"/>
            <a:ext cx="3408840" cy="1485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Dans 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Vince Attack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 (le jeu de l’Anniv XL de Vince), votre but est de réaliser des regroupements de minimum trois blocs identiques verticalement ou horizontalement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. </a:t>
            </a:r>
          </a:p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Pour cela, vous pouvez déplacer votre curseur sur l’espace de jeu avec le pavé directionnel et échanger 2 blocs adjacents avec le bouton B.</a:t>
            </a: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Le bouton A permet d’accélérer la montée des blocs.</a:t>
            </a: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/>
            </a:endParaRP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Si la rangée du haut du tableau de jeu disparait de l’écran, alors la partie est terminée.</a:t>
            </a:r>
          </a:p>
        </p:txBody>
      </p:sp>
      <p:sp>
        <p:nvSpPr>
          <p:cNvPr id="90" name="CustomShape 35"/>
          <p:cNvSpPr/>
          <p:nvPr/>
        </p:nvSpPr>
        <p:spPr>
          <a:xfrm>
            <a:off x="7146000" y="1758957"/>
            <a:ext cx="3384000" cy="515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r>
              <a:rPr lang="fr-FR" sz="900" spc="-1" dirty="0">
                <a:solidFill>
                  <a:srgbClr val="000000"/>
                </a:solidFill>
                <a:latin typeface="Segoe UI"/>
              </a:rPr>
              <a:t>Le 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point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Penpen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est attribué tous les 100 points.</a:t>
            </a:r>
          </a:p>
          <a:p>
            <a:endParaRPr lang="fr-FR" sz="900" spc="-1" dirty="0">
              <a:solidFill>
                <a:srgbClr val="000000"/>
              </a:solidFill>
              <a:latin typeface="Segoe UI"/>
            </a:endParaRPr>
          </a:p>
          <a:p>
            <a:r>
              <a:rPr lang="fr-FR" sz="900" spc="-1" dirty="0">
                <a:solidFill>
                  <a:srgbClr val="000000"/>
                </a:solidFill>
                <a:latin typeface="Segoe UI"/>
              </a:rPr>
              <a:t>Les effets des différentes jauges de couleurs sont :</a:t>
            </a:r>
          </a:p>
        </p:txBody>
      </p:sp>
      <p:sp>
        <p:nvSpPr>
          <p:cNvPr id="138" name="CustomShape 32">
            <a:extLst>
              <a:ext uri="{FF2B5EF4-FFF2-40B4-BE49-F238E27FC236}">
                <a16:creationId xmlns:a16="http://schemas.microsoft.com/office/drawing/2014/main" id="{801345C2-DC43-4A44-B301-428270A184B8}"/>
              </a:ext>
            </a:extLst>
          </p:cNvPr>
          <p:cNvSpPr/>
          <p:nvPr/>
        </p:nvSpPr>
        <p:spPr>
          <a:xfrm>
            <a:off x="7144920" y="1346397"/>
            <a:ext cx="3420000" cy="408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 dirty="0" err="1">
                <a:solidFill>
                  <a:schemeClr val="bg1"/>
                </a:solidFill>
                <a:latin typeface="Segoe UI"/>
              </a:rPr>
              <a:t>Classic</a:t>
            </a:r>
            <a:r>
              <a:rPr lang="fr-FR" sz="2000" b="0" strike="noStrike" spc="-1" dirty="0">
                <a:solidFill>
                  <a:schemeClr val="bg1"/>
                </a:solidFill>
                <a:latin typeface="Segoe UI"/>
              </a:rPr>
              <a:t> mode</a:t>
            </a:r>
            <a:endParaRPr lang="fr-FR" sz="2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39" name="CustomShape 32">
            <a:extLst>
              <a:ext uri="{FF2B5EF4-FFF2-40B4-BE49-F238E27FC236}">
                <a16:creationId xmlns:a16="http://schemas.microsoft.com/office/drawing/2014/main" id="{F410BAEB-501A-4A6E-8083-260C9E87E137}"/>
              </a:ext>
            </a:extLst>
          </p:cNvPr>
          <p:cNvSpPr/>
          <p:nvPr/>
        </p:nvSpPr>
        <p:spPr>
          <a:xfrm>
            <a:off x="3578400" y="130680"/>
            <a:ext cx="3408840" cy="1346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Au cours de la partie, certains blocs spéciaux pourront être mis en jeu selon le mode de jeu.</a:t>
            </a:r>
          </a:p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Ils ne disparaitront que lorsqu’ils auront chuté de 2 cases par rapport à leur position initiale. </a:t>
            </a:r>
          </a:p>
          <a:p>
            <a:pPr algn="just"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/>
            </a:endParaRP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Le 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/>
              </a:rPr>
              <a:t>point </a:t>
            </a:r>
            <a:r>
              <a:rPr lang="fr-FR" sz="900" b="1" strike="noStrike" spc="-1" dirty="0" err="1">
                <a:solidFill>
                  <a:srgbClr val="000000"/>
                </a:solidFill>
                <a:latin typeface="Segoe UI"/>
              </a:rPr>
              <a:t>PenPen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(conditions d’attribution dépendantes du mode sélectionné).</a:t>
            </a: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Le déclenchement d’un 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/>
              </a:rPr>
              <a:t>point </a:t>
            </a:r>
            <a:r>
              <a:rPr lang="fr-FR" sz="900" b="1" strike="noStrike" spc="-1" dirty="0" err="1">
                <a:solidFill>
                  <a:srgbClr val="000000"/>
                </a:solidFill>
                <a:latin typeface="Segoe UI"/>
              </a:rPr>
              <a:t>PenPen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accélère le jeu.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AD7752-4A3B-41C3-B797-6CBE57C15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89455" y="1431620"/>
            <a:ext cx="655828" cy="655828"/>
          </a:xfrm>
          <a:prstGeom prst="rect">
            <a:avLst/>
          </a:prstGeom>
        </p:spPr>
      </p:pic>
      <p:sp>
        <p:nvSpPr>
          <p:cNvPr id="140" name="CustomShape 32">
            <a:extLst>
              <a:ext uri="{FF2B5EF4-FFF2-40B4-BE49-F238E27FC236}">
                <a16:creationId xmlns:a16="http://schemas.microsoft.com/office/drawing/2014/main" id="{870ED64F-5650-4FA3-AD9A-FADD5A9C7B59}"/>
              </a:ext>
            </a:extLst>
          </p:cNvPr>
          <p:cNvSpPr/>
          <p:nvPr/>
        </p:nvSpPr>
        <p:spPr>
          <a:xfrm>
            <a:off x="3578400" y="2143477"/>
            <a:ext cx="3408840" cy="515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La 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barre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Brunni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est mise en jeu lorsque à chaque fois que l’ensemble des jauges auront été remplies.</a:t>
            </a:r>
          </a:p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Le déclenchement d’une 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barre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Brunni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accélère le jeu</a:t>
            </a:r>
            <a:endParaRPr lang="fr-FR" sz="900" b="0" strike="noStrike" spc="-1" dirty="0">
              <a:solidFill>
                <a:srgbClr val="000000"/>
              </a:solidFill>
              <a:latin typeface="Segoe UI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77CC8CA-D44E-4D9D-810F-4C853A399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97834" y="1203990"/>
            <a:ext cx="321570" cy="3235733"/>
          </a:xfrm>
          <a:prstGeom prst="rect">
            <a:avLst/>
          </a:prstGeom>
        </p:spPr>
      </p:pic>
      <p:sp>
        <p:nvSpPr>
          <p:cNvPr id="141" name="CustomShape 32">
            <a:extLst>
              <a:ext uri="{FF2B5EF4-FFF2-40B4-BE49-F238E27FC236}">
                <a16:creationId xmlns:a16="http://schemas.microsoft.com/office/drawing/2014/main" id="{7D7ADDB1-89E9-4E88-B0C2-53D3B6B850B8}"/>
              </a:ext>
            </a:extLst>
          </p:cNvPr>
          <p:cNvSpPr/>
          <p:nvPr/>
        </p:nvSpPr>
        <p:spPr>
          <a:xfrm>
            <a:off x="161999" y="2004831"/>
            <a:ext cx="2609361" cy="654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Dans les modes Classique et </a:t>
            </a: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yAronet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, à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 chaque combinaison réalisée, une jauge de la couleur du bloc se remplit. Lorsqu’elle est pleine, un effet (bonus ou malus) se déclenche.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C2BE0A6-A358-47FD-BCD8-73B9F96CA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281" y="1996464"/>
            <a:ext cx="557096" cy="642803"/>
          </a:xfrm>
          <a:prstGeom prst="rect">
            <a:avLst/>
          </a:prstGeom>
        </p:spPr>
      </p:pic>
      <p:sp>
        <p:nvSpPr>
          <p:cNvPr id="142" name="CustomShape 17">
            <a:extLst>
              <a:ext uri="{FF2B5EF4-FFF2-40B4-BE49-F238E27FC236}">
                <a16:creationId xmlns:a16="http://schemas.microsoft.com/office/drawing/2014/main" id="{0FDDAFCD-0E31-4C37-826A-7471C45BCA92}"/>
              </a:ext>
            </a:extLst>
          </p:cNvPr>
          <p:cNvSpPr/>
          <p:nvPr/>
        </p:nvSpPr>
        <p:spPr>
          <a:xfrm>
            <a:off x="7144920" y="535651"/>
            <a:ext cx="3435840" cy="515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Dans le mode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/>
              </a:rPr>
              <a:t>Easy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, aucun bonus ou malus n’est déclenché, et le jeu n’accélère jamais. En fait, on ne sait pas très bien pourquoi ce mode de jeu est présent.</a:t>
            </a:r>
          </a:p>
        </p:txBody>
      </p:sp>
      <p:sp>
        <p:nvSpPr>
          <p:cNvPr id="143" name="CustomShape 32">
            <a:extLst>
              <a:ext uri="{FF2B5EF4-FFF2-40B4-BE49-F238E27FC236}">
                <a16:creationId xmlns:a16="http://schemas.microsoft.com/office/drawing/2014/main" id="{E7A22D8E-4EEE-4E8C-82E9-17AA5BD2D756}"/>
              </a:ext>
            </a:extLst>
          </p:cNvPr>
          <p:cNvSpPr/>
          <p:nvPr/>
        </p:nvSpPr>
        <p:spPr>
          <a:xfrm>
            <a:off x="7158420" y="136411"/>
            <a:ext cx="3420000" cy="408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 dirty="0" err="1">
                <a:solidFill>
                  <a:schemeClr val="bg1"/>
                </a:solidFill>
                <a:latin typeface="Segoe UI"/>
              </a:rPr>
              <a:t>Easy</a:t>
            </a:r>
            <a:r>
              <a:rPr lang="fr-FR" sz="2000" b="0" strike="noStrike" spc="-1" dirty="0">
                <a:solidFill>
                  <a:schemeClr val="bg1"/>
                </a:solidFill>
                <a:latin typeface="Segoe UI"/>
              </a:rPr>
              <a:t> mode</a:t>
            </a:r>
            <a:endParaRPr lang="fr-FR" sz="2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4" name="CustomShape 32">
            <a:extLst>
              <a:ext uri="{FF2B5EF4-FFF2-40B4-BE49-F238E27FC236}">
                <a16:creationId xmlns:a16="http://schemas.microsoft.com/office/drawing/2014/main" id="{8EE4531B-DB68-4BF8-B93D-8BC0582682E8}"/>
              </a:ext>
            </a:extLst>
          </p:cNvPr>
          <p:cNvSpPr/>
          <p:nvPr/>
        </p:nvSpPr>
        <p:spPr>
          <a:xfrm>
            <a:off x="3578400" y="3074657"/>
            <a:ext cx="3408840" cy="1208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Effet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Zerosquare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: </a:t>
            </a: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Une fois par partie, vous avez la possibilité de sauvegarder l’état de la partie en appuyant sur Option 1.</a:t>
            </a:r>
          </a:p>
          <a:p>
            <a:pPr algn="just">
              <a:lnSpc>
                <a:spcPct val="100000"/>
              </a:lnSpc>
            </a:pP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La bonne prise en compte de la sauvegarde est matérialisée par le changement de l’image de fond en mode normal (Boo sur fond bleu).</a:t>
            </a:r>
          </a:p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A la fin de la partie, le jeu est restauré à l’endroit de la sauvegarde, et la partie reprend son cours.</a:t>
            </a:r>
            <a:endParaRPr lang="fr-FR" sz="900" b="0" strike="noStrike" spc="-1" dirty="0">
              <a:solidFill>
                <a:srgbClr val="000000"/>
              </a:solidFill>
              <a:latin typeface="Segoe UI"/>
            </a:endParaRPr>
          </a:p>
        </p:txBody>
      </p:sp>
      <p:graphicFrame>
        <p:nvGraphicFramePr>
          <p:cNvPr id="16" name="Tableau 16">
            <a:extLst>
              <a:ext uri="{FF2B5EF4-FFF2-40B4-BE49-F238E27FC236}">
                <a16:creationId xmlns:a16="http://schemas.microsoft.com/office/drawing/2014/main" id="{409704C5-F702-45F4-A479-E602A73BC1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214831"/>
              </p:ext>
            </p:extLst>
          </p:nvPr>
        </p:nvGraphicFramePr>
        <p:xfrm>
          <a:off x="7247601" y="2300124"/>
          <a:ext cx="3282399" cy="194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5344">
                  <a:extLst>
                    <a:ext uri="{9D8B030D-6E8A-4147-A177-3AD203B41FA5}">
                      <a16:colId xmlns:a16="http://schemas.microsoft.com/office/drawing/2014/main" val="416300011"/>
                    </a:ext>
                  </a:extLst>
                </a:gridCol>
                <a:gridCol w="2777055">
                  <a:extLst>
                    <a:ext uri="{9D8B030D-6E8A-4147-A177-3AD203B41FA5}">
                      <a16:colId xmlns:a16="http://schemas.microsoft.com/office/drawing/2014/main" val="1881175705"/>
                    </a:ext>
                  </a:extLst>
                </a:gridCol>
              </a:tblGrid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tx2"/>
                          </a:solidFill>
                          <a:latin typeface="Segoe UI"/>
                          <a:ea typeface="+mn-ea"/>
                          <a:cs typeface="+mn-cs"/>
                        </a:rPr>
                        <a:t>Bleu</a:t>
                      </a:r>
                    </a:p>
                  </a:txBody>
                  <a:tcPr marL="0" marR="36000" marT="36000" marB="36000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Fait apparaitre une ligne de blocs en haut de l’écran.</a:t>
                      </a:r>
                    </a:p>
                  </a:txBody>
                  <a:tcPr marL="0" marR="36000" marT="36000" marB="36000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120798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rgbClr val="FF0000"/>
                          </a:solidFill>
                          <a:latin typeface="Segoe UI"/>
                          <a:ea typeface="+mn-ea"/>
                          <a:cs typeface="+mn-cs"/>
                        </a:rPr>
                        <a:t>Rouge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Un personnage recopie la ligne basse du tableau sur la future ligne.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5612343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Orange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Un personnage tombe du haut de l’écran et échange les blocs de gauche et de droite sous lui.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294749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rgbClr val="FF33CC"/>
                          </a:solidFill>
                          <a:latin typeface="Segoe UI"/>
                          <a:ea typeface="+mn-ea"/>
                          <a:cs typeface="+mn-cs"/>
                        </a:rPr>
                        <a:t>Rose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2 blocs identiques tombent pour éliminer un bloc du haut du tableau.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470487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Jaune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Le jeu sélectionne un bloc aléatoirement et tous les blocs identiques sont détruits.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524738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Gris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Fait apparaitre immédiatement une nouvelle ligne supplémentaire en bas de l’écran.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6559349"/>
                  </a:ext>
                </a:extLst>
              </a:tr>
            </a:tbl>
          </a:graphicData>
        </a:graphic>
      </p:graphicFrame>
      <p:sp>
        <p:nvSpPr>
          <p:cNvPr id="146" name="CustomShape 32">
            <a:extLst>
              <a:ext uri="{FF2B5EF4-FFF2-40B4-BE49-F238E27FC236}">
                <a16:creationId xmlns:a16="http://schemas.microsoft.com/office/drawing/2014/main" id="{A3DE146B-C9CF-4B1A-8A75-748447C69FF9}"/>
              </a:ext>
            </a:extLst>
          </p:cNvPr>
          <p:cNvSpPr/>
          <p:nvPr/>
        </p:nvSpPr>
        <p:spPr>
          <a:xfrm>
            <a:off x="1215124" y="4098333"/>
            <a:ext cx="505492" cy="34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Kevin</a:t>
            </a:r>
          </a:p>
          <a:p>
            <a:pPr>
              <a:lnSpc>
                <a:spcPct val="100000"/>
              </a:lnSpc>
            </a:pPr>
            <a:r>
              <a:rPr lang="fr-FR" sz="900" strike="noStrike" spc="-1" dirty="0" err="1">
                <a:solidFill>
                  <a:srgbClr val="000000"/>
                </a:solidFill>
                <a:latin typeface="Segoe UI"/>
              </a:rPr>
              <a:t>Kofler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47" name="CustomShape 32">
            <a:extLst>
              <a:ext uri="{FF2B5EF4-FFF2-40B4-BE49-F238E27FC236}">
                <a16:creationId xmlns:a16="http://schemas.microsoft.com/office/drawing/2014/main" id="{1A5A99C0-2318-4D09-AF18-193BC6887673}"/>
              </a:ext>
            </a:extLst>
          </p:cNvPr>
          <p:cNvSpPr/>
          <p:nvPr/>
        </p:nvSpPr>
        <p:spPr>
          <a:xfrm>
            <a:off x="1553123" y="4167583"/>
            <a:ext cx="505492" cy="21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squalyl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48" name="CustomShape 32">
            <a:extLst>
              <a:ext uri="{FF2B5EF4-FFF2-40B4-BE49-F238E27FC236}">
                <a16:creationId xmlns:a16="http://schemas.microsoft.com/office/drawing/2014/main" id="{8FC80B0B-956B-437F-8164-6D2D498B37AC}"/>
              </a:ext>
            </a:extLst>
          </p:cNvPr>
          <p:cNvSpPr/>
          <p:nvPr/>
        </p:nvSpPr>
        <p:spPr>
          <a:xfrm>
            <a:off x="1936050" y="4167583"/>
            <a:ext cx="505492" cy="21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Godzil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49" name="CustomShape 32">
            <a:extLst>
              <a:ext uri="{FF2B5EF4-FFF2-40B4-BE49-F238E27FC236}">
                <a16:creationId xmlns:a16="http://schemas.microsoft.com/office/drawing/2014/main" id="{5A90F2EA-F84E-4920-8CBF-21D72DCAE1B8}"/>
              </a:ext>
            </a:extLst>
          </p:cNvPr>
          <p:cNvSpPr/>
          <p:nvPr/>
        </p:nvSpPr>
        <p:spPr>
          <a:xfrm>
            <a:off x="2318977" y="4167583"/>
            <a:ext cx="505492" cy="21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Zeph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50" name="CustomShape 32">
            <a:extLst>
              <a:ext uri="{FF2B5EF4-FFF2-40B4-BE49-F238E27FC236}">
                <a16:creationId xmlns:a16="http://schemas.microsoft.com/office/drawing/2014/main" id="{43BC3A59-DDA1-4479-918D-2B495D95A39D}"/>
              </a:ext>
            </a:extLst>
          </p:cNvPr>
          <p:cNvSpPr/>
          <p:nvPr/>
        </p:nvSpPr>
        <p:spPr>
          <a:xfrm>
            <a:off x="2682447" y="4167583"/>
            <a:ext cx="505492" cy="21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Vince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51" name="CustomShape 32">
            <a:extLst>
              <a:ext uri="{FF2B5EF4-FFF2-40B4-BE49-F238E27FC236}">
                <a16:creationId xmlns:a16="http://schemas.microsoft.com/office/drawing/2014/main" id="{221F6B81-C677-4C27-AE49-8ADB4EE58B96}"/>
              </a:ext>
            </a:extLst>
          </p:cNvPr>
          <p:cNvSpPr/>
          <p:nvPr/>
        </p:nvSpPr>
        <p:spPr>
          <a:xfrm>
            <a:off x="3055645" y="4167583"/>
            <a:ext cx="505492" cy="2112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Folco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52" name="CustomShape 32">
            <a:extLst>
              <a:ext uri="{FF2B5EF4-FFF2-40B4-BE49-F238E27FC236}">
                <a16:creationId xmlns:a16="http://schemas.microsoft.com/office/drawing/2014/main" id="{B20154F2-E478-4DC1-A710-CD94EC5D1E2C}"/>
              </a:ext>
            </a:extLst>
          </p:cNvPr>
          <p:cNvSpPr/>
          <p:nvPr/>
        </p:nvSpPr>
        <p:spPr>
          <a:xfrm>
            <a:off x="144778" y="136411"/>
            <a:ext cx="3420000" cy="408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chemeClr val="bg1"/>
                </a:solidFill>
                <a:latin typeface="Segoe UI"/>
              </a:rPr>
              <a:t>Comment jouer</a:t>
            </a:r>
            <a:endParaRPr lang="fr-FR" sz="20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34" name="Image 33" descr="Une image contenant texte, tableau de points, horloge&#10;&#10;Description générée automatiquement">
            <a:extLst>
              <a:ext uri="{FF2B5EF4-FFF2-40B4-BE49-F238E27FC236}">
                <a16:creationId xmlns:a16="http://schemas.microsoft.com/office/drawing/2014/main" id="{94BDA867-04D0-4FB5-89FD-B92069D5F1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650" y="3042964"/>
            <a:ext cx="2182366" cy="1091183"/>
          </a:xfrm>
          <a:prstGeom prst="rect">
            <a:avLst/>
          </a:prstGeom>
        </p:spPr>
      </p:pic>
      <p:sp>
        <p:nvSpPr>
          <p:cNvPr id="153" name="CustomShape 32">
            <a:extLst>
              <a:ext uri="{FF2B5EF4-FFF2-40B4-BE49-F238E27FC236}">
                <a16:creationId xmlns:a16="http://schemas.microsoft.com/office/drawing/2014/main" id="{38D19652-34EF-43FF-A3F1-0B95F7D7E5D0}"/>
              </a:ext>
            </a:extLst>
          </p:cNvPr>
          <p:cNvSpPr/>
          <p:nvPr/>
        </p:nvSpPr>
        <p:spPr>
          <a:xfrm>
            <a:off x="160506" y="3074233"/>
            <a:ext cx="1090231" cy="34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Affichage normal</a:t>
            </a:r>
          </a:p>
          <a:p>
            <a:pPr>
              <a:lnSpc>
                <a:spcPct val="100000"/>
              </a:lnSpc>
            </a:pPr>
            <a:r>
              <a:rPr lang="fr-FR" sz="900" strike="noStrike" spc="-1" dirty="0">
                <a:solidFill>
                  <a:srgbClr val="000000"/>
                </a:solidFill>
                <a:latin typeface="Segoe UI"/>
              </a:rPr>
              <a:t>(tous modes)</a:t>
            </a:r>
          </a:p>
        </p:txBody>
      </p:sp>
      <p:sp>
        <p:nvSpPr>
          <p:cNvPr id="156" name="CustomShape 32">
            <a:extLst>
              <a:ext uri="{FF2B5EF4-FFF2-40B4-BE49-F238E27FC236}">
                <a16:creationId xmlns:a16="http://schemas.microsoft.com/office/drawing/2014/main" id="{3567EEDC-6170-4326-BD0C-382C3C498640}"/>
              </a:ext>
            </a:extLst>
          </p:cNvPr>
          <p:cNvSpPr/>
          <p:nvPr/>
        </p:nvSpPr>
        <p:spPr>
          <a:xfrm>
            <a:off x="160506" y="3429800"/>
            <a:ext cx="1090231" cy="34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Affichage gris</a:t>
            </a:r>
          </a:p>
          <a:p>
            <a:pPr>
              <a:lnSpc>
                <a:spcPct val="100000"/>
              </a:lnSpc>
            </a:pPr>
            <a:r>
              <a:rPr lang="fr-FR" sz="900" strike="noStrike" spc="-1" dirty="0">
                <a:solidFill>
                  <a:srgbClr val="000000"/>
                </a:solidFill>
                <a:latin typeface="Segoe UI"/>
              </a:rPr>
              <a:t>(mode </a:t>
            </a:r>
            <a:r>
              <a:rPr lang="fr-FR" sz="900" strike="noStrike" spc="-1" dirty="0" err="1">
                <a:solidFill>
                  <a:srgbClr val="000000"/>
                </a:solidFill>
                <a:latin typeface="Segoe UI"/>
              </a:rPr>
              <a:t>yAronet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)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57" name="CustomShape 32">
            <a:extLst>
              <a:ext uri="{FF2B5EF4-FFF2-40B4-BE49-F238E27FC236}">
                <a16:creationId xmlns:a16="http://schemas.microsoft.com/office/drawing/2014/main" id="{172C940F-676B-483C-A25C-533447964168}"/>
              </a:ext>
            </a:extLst>
          </p:cNvPr>
          <p:cNvSpPr/>
          <p:nvPr/>
        </p:nvSpPr>
        <p:spPr>
          <a:xfrm>
            <a:off x="160506" y="3787185"/>
            <a:ext cx="1090231" cy="34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0" tIns="36000" rIns="99720" bIns="36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Affichage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Fedora</a:t>
            </a:r>
            <a:endParaRPr lang="fr-FR" sz="900" b="1" spc="-1" dirty="0">
              <a:solidFill>
                <a:srgbClr val="000000"/>
              </a:solidFill>
              <a:latin typeface="Segoe UI"/>
            </a:endParaRPr>
          </a:p>
          <a:p>
            <a:r>
              <a:rPr lang="fr-FR" sz="900" strike="noStrike" spc="-1" dirty="0">
                <a:solidFill>
                  <a:srgbClr val="000000"/>
                </a:solidFill>
                <a:latin typeface="Segoe UI"/>
              </a:rPr>
              <a:t>(mode </a:t>
            </a:r>
            <a:r>
              <a:rPr lang="fr-FR" sz="900" strike="noStrike" spc="-1" dirty="0" err="1">
                <a:solidFill>
                  <a:srgbClr val="000000"/>
                </a:solidFill>
                <a:latin typeface="Segoe UI"/>
              </a:rPr>
              <a:t>yAronet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)</a:t>
            </a:r>
            <a:endParaRPr lang="fr-FR" sz="900" strike="noStrike" spc="-1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BE3BDAE2-C3FC-429D-8648-9D722532FFE9}"/>
              </a:ext>
            </a:extLst>
          </p:cNvPr>
          <p:cNvSpPr txBox="1"/>
          <p:nvPr/>
        </p:nvSpPr>
        <p:spPr>
          <a:xfrm>
            <a:off x="162000" y="2679955"/>
            <a:ext cx="3235734" cy="377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9720" tIns="49680" rIns="99720" bIns="49680">
            <a:spAutoFit/>
          </a:bodyPr>
          <a:lstStyle>
            <a:defPPr>
              <a:defRPr lang="fr-FR"/>
            </a:defPPr>
            <a:lvl1pPr algn="just">
              <a:lnSpc>
                <a:spcPct val="100000"/>
              </a:lnSpc>
              <a:defRPr sz="900" spc="-1">
                <a:solidFill>
                  <a:srgbClr val="000000"/>
                </a:solidFill>
                <a:latin typeface="Segoe UI"/>
              </a:defRPr>
            </a:lvl1pPr>
          </a:lstStyle>
          <a:p>
            <a:r>
              <a:rPr lang="fr-FR" dirty="0"/>
              <a:t>Les différents blocs correspondant aux jauges sont, selon les différents modes d’affichage :</a:t>
            </a:r>
          </a:p>
        </p:txBody>
      </p:sp>
      <p:cxnSp>
        <p:nvCxnSpPr>
          <p:cNvPr id="159" name="Connecteur droit 158">
            <a:extLst>
              <a:ext uri="{FF2B5EF4-FFF2-40B4-BE49-F238E27FC236}">
                <a16:creationId xmlns:a16="http://schemas.microsoft.com/office/drawing/2014/main" id="{F6E97BEF-898B-44CE-AB5D-7CC00A08D803}"/>
              </a:ext>
            </a:extLst>
          </p:cNvPr>
          <p:cNvCxnSpPr/>
          <p:nvPr/>
        </p:nvCxnSpPr>
        <p:spPr>
          <a:xfrm>
            <a:off x="0" y="4591461"/>
            <a:ext cx="1069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A1321C-DC9A-4CD6-879A-01924555B001}"/>
              </a:ext>
            </a:extLst>
          </p:cNvPr>
          <p:cNvSpPr/>
          <p:nvPr/>
        </p:nvSpPr>
        <p:spPr>
          <a:xfrm>
            <a:off x="7204955" y="0"/>
            <a:ext cx="3492360" cy="45914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7" name="Group 5"/>
          <p:cNvGrpSpPr/>
          <p:nvPr/>
        </p:nvGrpSpPr>
        <p:grpSpPr>
          <a:xfrm>
            <a:off x="7183080" y="3795315"/>
            <a:ext cx="827640" cy="894882"/>
            <a:chOff x="7183080" y="2969280"/>
            <a:chExt cx="827640" cy="894882"/>
          </a:xfrm>
        </p:grpSpPr>
        <p:sp>
          <p:nvSpPr>
            <p:cNvPr id="148" name="CustomShape 6"/>
            <p:cNvSpPr/>
            <p:nvPr/>
          </p:nvSpPr>
          <p:spPr>
            <a:xfrm>
              <a:off x="7255080" y="2969280"/>
              <a:ext cx="755640" cy="755640"/>
            </a:xfrm>
            <a:prstGeom prst="triangle">
              <a:avLst>
                <a:gd name="adj" fmla="val 61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9" name="CustomShape 7"/>
            <p:cNvSpPr/>
            <p:nvPr/>
          </p:nvSpPr>
          <p:spPr>
            <a:xfrm>
              <a:off x="7183080" y="3221640"/>
              <a:ext cx="539640" cy="539640"/>
            </a:xfrm>
            <a:prstGeom prst="triangle">
              <a:avLst>
                <a:gd name="adj" fmla="val 6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0" name="CustomShape 8"/>
            <p:cNvSpPr/>
            <p:nvPr/>
          </p:nvSpPr>
          <p:spPr>
            <a:xfrm rot="2700000">
              <a:off x="7161137" y="3329202"/>
              <a:ext cx="863640" cy="2062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  <p:txBody>
            <a:bodyPr lIns="99720" tIns="49680" rIns="99720" bIns="4968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fr-FR" sz="700" b="1" strike="noStrike" spc="-1" dirty="0">
                  <a:solidFill>
                    <a:srgbClr val="FFFFFF"/>
                  </a:solidFill>
                  <a:latin typeface="Segoe UI"/>
                </a:rPr>
                <a:t>A </a:t>
              </a:r>
              <a:r>
                <a:rPr lang="fr-FR" sz="700" b="1" strike="noStrike" spc="-1" dirty="0" err="1">
                  <a:solidFill>
                    <a:srgbClr val="FFFFFF"/>
                  </a:solidFill>
                  <a:latin typeface="Segoe UI"/>
                </a:rPr>
                <a:t>Fadest</a:t>
              </a:r>
              <a:r>
                <a:rPr lang="fr-FR" sz="700" b="1" strike="noStrike" spc="-1" dirty="0">
                  <a:solidFill>
                    <a:srgbClr val="FFFFFF"/>
                  </a:solidFill>
                  <a:latin typeface="Segoe UI"/>
                </a:rPr>
                <a:t> </a:t>
              </a:r>
              <a:r>
                <a:rPr lang="fr-FR" sz="700" b="1" strike="noStrike" spc="-1" dirty="0" err="1">
                  <a:solidFill>
                    <a:srgbClr val="FFFFFF"/>
                  </a:solidFill>
                  <a:latin typeface="Segoe UI"/>
                </a:rPr>
                <a:t>game</a:t>
              </a:r>
              <a:endParaRPr lang="fr-FR" sz="700" b="0" strike="noStrike" spc="-1" dirty="0">
                <a:latin typeface="Arial"/>
              </a:endParaRPr>
            </a:p>
          </p:txBody>
        </p:sp>
      </p:grpSp>
      <p:sp>
        <p:nvSpPr>
          <p:cNvPr id="170" name="CustomShape 21"/>
          <p:cNvSpPr/>
          <p:nvPr/>
        </p:nvSpPr>
        <p:spPr>
          <a:xfrm>
            <a:off x="3582360" y="599660"/>
            <a:ext cx="3492360" cy="41168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Graphismes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: Fei,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Zerosquare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&amp;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Fadest</a:t>
            </a:r>
            <a:endParaRPr lang="fr-FR" sz="900" b="0" strike="noStrike" spc="-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Sonorisation 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Zerosquare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avec l’aide de Daft Punk</a:t>
            </a:r>
            <a:endParaRPr lang="fr-FR" sz="900" b="0" strike="noStrike" spc="-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Développement et trucs qui marchent moins bien 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Fadest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Développé en C avec le 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BLL Kit 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 le </a:t>
            </a:r>
            <a:r>
              <a:rPr lang="fr-FR" sz="900" b="1" strike="noStrike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Zero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Audio Engine</a:t>
            </a:r>
            <a:endParaRPr lang="fr-FR" sz="900" b="0" strike="noStrike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Idées additionnelles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900" b="1" strike="noStrike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 motivation :</a:t>
            </a:r>
          </a:p>
          <a:p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Brunni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900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Fei</a:t>
            </a:r>
          </a:p>
          <a:p>
            <a:pPr marL="171450" indent="-171450"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Folco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Godzil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nil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Penpen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squalyl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redangel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Rygar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The_Cure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Ximoon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Zerosquare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lnSpc>
                <a:spcPct val="100000"/>
              </a:lnSpc>
              <a:buFontTx/>
              <a:buChar char="-"/>
            </a:pP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Zeph</a:t>
            </a: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Un jeu (pas trop) </a:t>
            </a: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powered</a:t>
            </a:r>
            <a:r>
              <a:rPr lang="fr-FR" sz="900" spc="-1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FR" sz="900" spc="-1" dirty="0" err="1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Fedora</a:t>
            </a:r>
            <a:endParaRPr lang="fr-FR" sz="900" b="0" strike="noStrike" spc="-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61F735FE-D218-43FA-9388-F9E5488FF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683" y="251765"/>
            <a:ext cx="3393514" cy="2246275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A6F84FD4-84B7-41CD-A5D4-AC5D03330365}"/>
              </a:ext>
            </a:extLst>
          </p:cNvPr>
          <p:cNvSpPr txBox="1"/>
          <p:nvPr/>
        </p:nvSpPr>
        <p:spPr>
          <a:xfrm>
            <a:off x="7214683" y="2262588"/>
            <a:ext cx="347871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600" spc="-1" dirty="0">
                <a:solidFill>
                  <a:schemeClr val="bg1">
                    <a:lumMod val="75000"/>
                  </a:schemeClr>
                </a:solidFill>
                <a:latin typeface="SF Atarian System" panose="00000400000000000000" pitchFamily="2" charset="0"/>
              </a:rPr>
              <a:t>L</a:t>
            </a:r>
            <a:r>
              <a:rPr lang="fr-FR" sz="3600" b="0" strike="noStrike" spc="-1" dirty="0">
                <a:solidFill>
                  <a:schemeClr val="bg1">
                    <a:lumMod val="75000"/>
                  </a:schemeClr>
                </a:solidFill>
                <a:latin typeface="SF Atarian System" panose="00000400000000000000" pitchFamily="2" charset="0"/>
              </a:rPr>
              <a:t>e jeu de</a:t>
            </a:r>
          </a:p>
          <a:p>
            <a:pPr algn="ctr">
              <a:lnSpc>
                <a:spcPct val="100000"/>
              </a:lnSpc>
            </a:pPr>
            <a:r>
              <a:rPr lang="fr-FR" sz="3600" b="0" strike="noStrike" spc="-1" dirty="0">
                <a:solidFill>
                  <a:schemeClr val="bg1">
                    <a:lumMod val="75000"/>
                  </a:schemeClr>
                </a:solidFill>
                <a:latin typeface="SF Atarian System" panose="00000400000000000000" pitchFamily="2" charset="0"/>
              </a:rPr>
              <a:t>l’anniv’ XL</a:t>
            </a:r>
          </a:p>
          <a:p>
            <a:pPr algn="ctr">
              <a:lnSpc>
                <a:spcPct val="100000"/>
              </a:lnSpc>
            </a:pPr>
            <a:r>
              <a:rPr lang="fr-FR" sz="3600" b="0" strike="noStrike" spc="-1" dirty="0">
                <a:solidFill>
                  <a:schemeClr val="bg1">
                    <a:lumMod val="75000"/>
                  </a:schemeClr>
                </a:solidFill>
                <a:latin typeface="SF Atarian System" panose="00000400000000000000" pitchFamily="2" charset="0"/>
              </a:rPr>
              <a:t>de Vince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0B86E56-D628-4AA7-9803-5DE1B8D409CE}"/>
              </a:ext>
            </a:extLst>
          </p:cNvPr>
          <p:cNvSpPr txBox="1"/>
          <p:nvPr/>
        </p:nvSpPr>
        <p:spPr>
          <a:xfrm>
            <a:off x="3618719" y="146210"/>
            <a:ext cx="3420000" cy="408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9720" tIns="49680" rIns="99720" bIns="49680">
            <a:spAutoFit/>
          </a:bodyPr>
          <a:lstStyle>
            <a:defPPr>
              <a:defRPr lang="fr-FR"/>
            </a:defPPr>
            <a:lvl1pPr>
              <a:lnSpc>
                <a:spcPct val="100000"/>
              </a:lnSpc>
              <a:defRPr sz="2000" b="0" strike="noStrike" spc="-1">
                <a:solidFill>
                  <a:srgbClr val="000000"/>
                </a:solidFill>
                <a:latin typeface="Segoe UI"/>
              </a:defRPr>
            </a:lvl1pPr>
          </a:lstStyle>
          <a:p>
            <a:r>
              <a:rPr lang="fr-FR" dirty="0">
                <a:solidFill>
                  <a:schemeClr val="bg1"/>
                </a:solidFill>
              </a:rPr>
              <a:t>Crédits</a:t>
            </a:r>
          </a:p>
        </p:txBody>
      </p:sp>
      <p:sp>
        <p:nvSpPr>
          <p:cNvPr id="46" name="CustomShape 17">
            <a:extLst>
              <a:ext uri="{FF2B5EF4-FFF2-40B4-BE49-F238E27FC236}">
                <a16:creationId xmlns:a16="http://schemas.microsoft.com/office/drawing/2014/main" id="{CAE7A03C-BFAC-41EF-B562-4ADE40D41C9D}"/>
              </a:ext>
            </a:extLst>
          </p:cNvPr>
          <p:cNvSpPr/>
          <p:nvPr/>
        </p:nvSpPr>
        <p:spPr>
          <a:xfrm>
            <a:off x="85203" y="544503"/>
            <a:ext cx="3435840" cy="1069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fr-FR" sz="900" spc="-1" dirty="0">
                <a:solidFill>
                  <a:srgbClr val="000000"/>
                </a:solidFill>
                <a:latin typeface="Segoe UI"/>
              </a:rPr>
              <a:t>Le 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point </a:t>
            </a:r>
            <a:r>
              <a:rPr lang="fr-FR" sz="900" b="1" spc="-1" dirty="0" err="1">
                <a:solidFill>
                  <a:srgbClr val="000000"/>
                </a:solidFill>
                <a:latin typeface="Segoe UI"/>
              </a:rPr>
              <a:t>Penpen</a:t>
            </a:r>
            <a:r>
              <a:rPr lang="fr-FR" sz="900" b="1" spc="-1" dirty="0">
                <a:solidFill>
                  <a:srgbClr val="000000"/>
                </a:solidFill>
                <a:latin typeface="Segoe UI"/>
              </a:rPr>
              <a:t> </a:t>
            </a:r>
            <a:r>
              <a:rPr lang="fr-FR" sz="900" spc="-1" dirty="0">
                <a:solidFill>
                  <a:srgbClr val="000000"/>
                </a:solidFill>
                <a:latin typeface="Segoe UI"/>
              </a:rPr>
              <a:t>est attribué à chaque fois que le score est remarquable (multiple de 10, ou tous les chiffres sont identiques)</a:t>
            </a:r>
            <a:endParaRPr lang="fr-FR" sz="900" b="0" strike="noStrike" spc="-1" dirty="0">
              <a:solidFill>
                <a:srgbClr val="000000"/>
              </a:solidFill>
              <a:latin typeface="Segoe UI"/>
            </a:endParaRPr>
          </a:p>
          <a:p>
            <a:pPr algn="just">
              <a:lnSpc>
                <a:spcPct val="100000"/>
              </a:lnSpc>
            </a:pPr>
            <a:endParaRPr lang="fr-FR" sz="900" spc="-1" dirty="0">
              <a:solidFill>
                <a:srgbClr val="000000"/>
              </a:solidFill>
              <a:latin typeface="Segoe UI"/>
            </a:endParaRPr>
          </a:p>
          <a:p>
            <a:pPr algn="just"/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Dans le mode </a:t>
            </a:r>
            <a:r>
              <a:rPr lang="fr-FR" sz="900" spc="-1" dirty="0" err="1">
                <a:solidFill>
                  <a:srgbClr val="000000"/>
                </a:solidFill>
                <a:latin typeface="Segoe UI"/>
              </a:rPr>
              <a:t>yA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/>
              </a:rPr>
              <a:t>ronet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, les différents blocs représentent des </a:t>
            </a:r>
            <a:r>
              <a:rPr lang="fr-FR" sz="900" b="0" strike="noStrike" spc="-1" dirty="0" err="1">
                <a:solidFill>
                  <a:srgbClr val="000000"/>
                </a:solidFill>
                <a:latin typeface="Segoe UI"/>
              </a:rPr>
              <a:t>yAronautes</a:t>
            </a:r>
            <a:r>
              <a:rPr lang="fr-FR" sz="900" b="0" strike="noStrike" spc="-1" dirty="0">
                <a:solidFill>
                  <a:srgbClr val="000000"/>
                </a:solidFill>
                <a:latin typeface="Segoe UI"/>
              </a:rPr>
              <a:t> célèbres et les effets associés sont liés à leur personnalité.</a:t>
            </a:r>
          </a:p>
        </p:txBody>
      </p:sp>
      <p:sp>
        <p:nvSpPr>
          <p:cNvPr id="47" name="CustomShape 32">
            <a:extLst>
              <a:ext uri="{FF2B5EF4-FFF2-40B4-BE49-F238E27FC236}">
                <a16:creationId xmlns:a16="http://schemas.microsoft.com/office/drawing/2014/main" id="{19A9283F-9E05-47B4-B737-9F50D14383C8}"/>
              </a:ext>
            </a:extLst>
          </p:cNvPr>
          <p:cNvSpPr/>
          <p:nvPr/>
        </p:nvSpPr>
        <p:spPr>
          <a:xfrm>
            <a:off x="98703" y="145263"/>
            <a:ext cx="3420000" cy="408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square"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spc="-1" dirty="0" err="1">
                <a:solidFill>
                  <a:schemeClr val="bg1"/>
                </a:solidFill>
                <a:latin typeface="Segoe UI"/>
              </a:rPr>
              <a:t>yA</a:t>
            </a:r>
            <a:r>
              <a:rPr lang="fr-FR" sz="2000" b="0" strike="noStrike" spc="-1" dirty="0" err="1">
                <a:solidFill>
                  <a:schemeClr val="bg1"/>
                </a:solidFill>
                <a:latin typeface="Segoe UI"/>
              </a:rPr>
              <a:t>ronet</a:t>
            </a:r>
            <a:r>
              <a:rPr lang="fr-FR" sz="2000" b="0" strike="noStrike" spc="-1" dirty="0">
                <a:solidFill>
                  <a:schemeClr val="bg1"/>
                </a:solidFill>
                <a:latin typeface="Segoe UI"/>
              </a:rPr>
              <a:t> mode</a:t>
            </a:r>
            <a:endParaRPr lang="fr-FR" sz="2000" b="0" strike="noStrike" spc="-1" dirty="0">
              <a:solidFill>
                <a:schemeClr val="bg1"/>
              </a:solidFill>
              <a:latin typeface="Arial"/>
            </a:endParaRPr>
          </a:p>
        </p:txBody>
      </p:sp>
      <p:graphicFrame>
        <p:nvGraphicFramePr>
          <p:cNvPr id="48" name="Tableau 16">
            <a:extLst>
              <a:ext uri="{FF2B5EF4-FFF2-40B4-BE49-F238E27FC236}">
                <a16:creationId xmlns:a16="http://schemas.microsoft.com/office/drawing/2014/main" id="{00FAB069-9744-463B-877F-6D77B70783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299447"/>
              </p:ext>
            </p:extLst>
          </p:nvPr>
        </p:nvGraphicFramePr>
        <p:xfrm>
          <a:off x="155922" y="1584864"/>
          <a:ext cx="3282399" cy="2352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5344">
                  <a:extLst>
                    <a:ext uri="{9D8B030D-6E8A-4147-A177-3AD203B41FA5}">
                      <a16:colId xmlns:a16="http://schemas.microsoft.com/office/drawing/2014/main" val="416300011"/>
                    </a:ext>
                  </a:extLst>
                </a:gridCol>
                <a:gridCol w="2777055">
                  <a:extLst>
                    <a:ext uri="{9D8B030D-6E8A-4147-A177-3AD203B41FA5}">
                      <a16:colId xmlns:a16="http://schemas.microsoft.com/office/drawing/2014/main" val="1881175705"/>
                    </a:ext>
                  </a:extLst>
                </a:gridCol>
              </a:tblGrid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tx2"/>
                          </a:solidFill>
                          <a:latin typeface="Segoe UI"/>
                          <a:ea typeface="+mn-ea"/>
                          <a:cs typeface="+mn-cs"/>
                        </a:rPr>
                        <a:t>Kevin </a:t>
                      </a:r>
                      <a:r>
                        <a:rPr lang="fr-FR" sz="900" b="1" kern="1200" spc="-1" dirty="0" err="1">
                          <a:solidFill>
                            <a:schemeClr val="tx2"/>
                          </a:solidFill>
                          <a:latin typeface="Segoe UI"/>
                          <a:ea typeface="+mn-ea"/>
                          <a:cs typeface="+mn-cs"/>
                        </a:rPr>
                        <a:t>Kofler</a:t>
                      </a:r>
                      <a:endParaRPr lang="fr-FR" sz="900" b="1" kern="1200" spc="-1" dirty="0">
                        <a:solidFill>
                          <a:schemeClr val="tx2"/>
                        </a:solidFill>
                        <a:latin typeface="Segoe UI"/>
                        <a:ea typeface="+mn-ea"/>
                        <a:cs typeface="+mn-cs"/>
                      </a:endParaRPr>
                    </a:p>
                  </a:txBody>
                  <a:tcPr marL="0" marR="36000" marT="36000" marB="36000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Réalise une installation</a:t>
                      </a:r>
                      <a:r>
                        <a:rPr lang="fr-FR" sz="900" kern="1200" spc="-1" baseline="30000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(1)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 de </a:t>
                      </a:r>
                      <a:r>
                        <a:rPr lang="fr-FR" sz="900" kern="1200" spc="-1" dirty="0" err="1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Fedora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 Lynx et reboote la console</a:t>
                      </a:r>
                      <a:r>
                        <a:rPr lang="fr-FR" sz="900" kern="1200" spc="-1" baseline="30000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(2) 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en mode texte.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Pour revenir au mode d’affichage normal, il faut réaliser un nouvel alignement de blocs Kevin </a:t>
                      </a:r>
                      <a:r>
                        <a:rPr lang="fr-FR" sz="900" kern="1200" spc="-1" dirty="0" err="1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Kofler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0" marR="36000" marT="36000" marB="36000"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120798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 err="1">
                          <a:solidFill>
                            <a:srgbClr val="FF0000"/>
                          </a:solidFill>
                          <a:latin typeface="Segoe UI"/>
                          <a:ea typeface="+mn-ea"/>
                          <a:cs typeface="+mn-cs"/>
                        </a:rPr>
                        <a:t>squalyl</a:t>
                      </a:r>
                      <a:endParaRPr lang="fr-FR" sz="900" b="1" kern="1200" spc="-1" dirty="0">
                        <a:solidFill>
                          <a:srgbClr val="FF0000"/>
                        </a:solidFill>
                        <a:latin typeface="Segoe UI"/>
                        <a:ea typeface="+mn-ea"/>
                        <a:cs typeface="+mn-cs"/>
                      </a:endParaRP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Un avatar </a:t>
                      </a:r>
                      <a:r>
                        <a:rPr lang="fr-FR" sz="900" kern="1200" spc="-1" dirty="0" err="1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squalyl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 recopie la ligne basse du tableau sur la future ligne.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5612343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Godzil</a:t>
                      </a:r>
                      <a:endParaRPr lang="fr-FR" sz="900" b="1" kern="1200" spc="-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Segoe UI"/>
                        <a:ea typeface="+mn-ea"/>
                        <a:cs typeface="+mn-cs"/>
                      </a:endParaRP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Un avatar </a:t>
                      </a:r>
                      <a:r>
                        <a:rPr lang="fr-FR" sz="900" kern="1200" spc="-1" dirty="0" err="1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Godzil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 tombe du haut de l’écran et échange les blocs de gauche et de droite sous lui.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294749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 err="1">
                          <a:solidFill>
                            <a:srgbClr val="FF33CC"/>
                          </a:solidFill>
                          <a:latin typeface="Segoe UI"/>
                          <a:ea typeface="+mn-ea"/>
                          <a:cs typeface="+mn-cs"/>
                        </a:rPr>
                        <a:t>Zeph</a:t>
                      </a:r>
                      <a:endParaRPr lang="fr-FR" sz="900" b="1" kern="1200" spc="-1" dirty="0">
                        <a:solidFill>
                          <a:srgbClr val="FF33CC"/>
                        </a:solidFill>
                        <a:latin typeface="Segoe UI"/>
                        <a:ea typeface="+mn-ea"/>
                        <a:cs typeface="+mn-cs"/>
                      </a:endParaRP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2 blocs identiques tombent pour éliminer un bloc du haut du tableau.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470487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Vince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Affiche une blague tirée du répertoire de Vince.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8524738"/>
                  </a:ext>
                </a:extLst>
              </a:tr>
              <a:tr h="17830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900" b="1" kern="1200" spc="-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Segoe UI"/>
                          <a:ea typeface="+mn-ea"/>
                          <a:cs typeface="+mn-cs"/>
                        </a:rPr>
                        <a:t>Folco</a:t>
                      </a:r>
                      <a:endParaRPr lang="fr-FR" sz="900" b="1" kern="12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Segoe UI"/>
                        <a:ea typeface="+mn-ea"/>
                        <a:cs typeface="+mn-cs"/>
                      </a:endParaRP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Le jeu passe en affichage en niveaux de gris.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Pour revenir au mode d’affichage normal, il faut réaliser un nouvel alignement de blocs </a:t>
                      </a:r>
                      <a:r>
                        <a:rPr lang="fr-FR" sz="900" kern="1200" spc="-1" dirty="0" err="1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Folco</a:t>
                      </a:r>
                      <a:r>
                        <a:rPr lang="fr-FR" sz="900" kern="1200" spc="-1" dirty="0">
                          <a:solidFill>
                            <a:srgbClr val="000000"/>
                          </a:solidFill>
                          <a:latin typeface="Segoe UI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0" marR="36000" marT="36000" marB="36000"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6559349"/>
                  </a:ext>
                </a:extLst>
              </a:tr>
            </a:tbl>
          </a:graphicData>
        </a:graphic>
      </p:graphicFrame>
      <p:sp>
        <p:nvSpPr>
          <p:cNvPr id="49" name="CustomShape 17">
            <a:extLst>
              <a:ext uri="{FF2B5EF4-FFF2-40B4-BE49-F238E27FC236}">
                <a16:creationId xmlns:a16="http://schemas.microsoft.com/office/drawing/2014/main" id="{B0C65A12-10B2-434C-B1B4-C6B0A080CEE0}"/>
              </a:ext>
            </a:extLst>
          </p:cNvPr>
          <p:cNvSpPr/>
          <p:nvPr/>
        </p:nvSpPr>
        <p:spPr>
          <a:xfrm>
            <a:off x="85203" y="3956296"/>
            <a:ext cx="3435840" cy="315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9720" tIns="49680" rIns="99720" bIns="4968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700" spc="-1" baseline="30000" dirty="0">
                <a:solidFill>
                  <a:srgbClr val="000000"/>
                </a:solidFill>
                <a:latin typeface="Segoe UI"/>
              </a:rPr>
              <a:t>(1)</a:t>
            </a:r>
            <a:r>
              <a:rPr lang="fr-FR" sz="700" spc="-1" dirty="0">
                <a:solidFill>
                  <a:srgbClr val="000000"/>
                </a:solidFill>
                <a:latin typeface="Segoe UI"/>
              </a:rPr>
              <a:t> Uniquement la première fois, il faut penser au pauvre codeur/testeur.</a:t>
            </a:r>
          </a:p>
          <a:p>
            <a:pPr>
              <a:lnSpc>
                <a:spcPct val="100000"/>
              </a:lnSpc>
            </a:pPr>
            <a:r>
              <a:rPr lang="fr-FR" sz="700" spc="-1" baseline="30000" dirty="0">
                <a:solidFill>
                  <a:srgbClr val="000000"/>
                </a:solidFill>
                <a:latin typeface="Segoe UI"/>
              </a:rPr>
              <a:t>(2)</a:t>
            </a:r>
            <a:r>
              <a:rPr lang="fr-FR" sz="700" spc="-1" dirty="0">
                <a:solidFill>
                  <a:srgbClr val="000000"/>
                </a:solidFill>
                <a:latin typeface="Segoe UI"/>
              </a:rPr>
              <a:t> Là par contre, c’est pénible tout le temps.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712F57E-2507-431F-8C61-1604CAF75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096" y="1499656"/>
            <a:ext cx="3028950" cy="466725"/>
          </a:xfrm>
          <a:prstGeom prst="rect">
            <a:avLst/>
          </a:prstGeom>
        </p:spPr>
      </p:pic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40EF3A7E-3B27-4C44-9D99-87CAB156CC5F}"/>
              </a:ext>
            </a:extLst>
          </p:cNvPr>
          <p:cNvCxnSpPr/>
          <p:nvPr/>
        </p:nvCxnSpPr>
        <p:spPr>
          <a:xfrm>
            <a:off x="0" y="4591461"/>
            <a:ext cx="1069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5805</TotalTime>
  <Words>748</Words>
  <Application>Microsoft Office PowerPoint</Application>
  <PresentationFormat>Personnalisé</PresentationFormat>
  <Paragraphs>104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Segoe UI</vt:lpstr>
      <vt:lpstr>SF Atarian System</vt:lpstr>
      <vt:lpstr>Symbol</vt:lpstr>
      <vt:lpstr>Times New Roman</vt:lpstr>
      <vt:lpstr>Wingdings</vt:lpstr>
      <vt:lpstr>Office Theme</vt:lpstr>
      <vt:lpstr>Présentation PowerPoint</vt:lpstr>
      <vt:lpstr>Présentation PowerPoint</vt:lpstr>
    </vt:vector>
  </TitlesOfParts>
  <Company>MMA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SE02452</dc:creator>
  <dc:description/>
  <cp:lastModifiedBy>Frederic Descharmes</cp:lastModifiedBy>
  <cp:revision>71</cp:revision>
  <cp:lastPrinted>2020-12-22T11:06:53Z</cp:lastPrinted>
  <dcterms:created xsi:type="dcterms:W3CDTF">2019-12-12T09:53:22Z</dcterms:created>
  <dcterms:modified xsi:type="dcterms:W3CDTF">2020-12-22T12:44:52Z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MMA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Personnalisé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